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4" r:id="rId1"/>
    <p:sldMasterId id="2147483679" r:id="rId2"/>
    <p:sldMasterId id="2147483712" r:id="rId3"/>
    <p:sldMasterId id="2147483819" r:id="rId4"/>
  </p:sldMasterIdLst>
  <p:notesMasterIdLst>
    <p:notesMasterId r:id="rId49"/>
  </p:notesMasterIdLst>
  <p:sldIdLst>
    <p:sldId id="282" r:id="rId5"/>
    <p:sldId id="264" r:id="rId6"/>
    <p:sldId id="309" r:id="rId7"/>
    <p:sldId id="308" r:id="rId8"/>
    <p:sldId id="314" r:id="rId9"/>
    <p:sldId id="323" r:id="rId10"/>
    <p:sldId id="320" r:id="rId11"/>
    <p:sldId id="336" r:id="rId12"/>
    <p:sldId id="330" r:id="rId13"/>
    <p:sldId id="328" r:id="rId14"/>
    <p:sldId id="316" r:id="rId15"/>
    <p:sldId id="335" r:id="rId16"/>
    <p:sldId id="332" r:id="rId17"/>
    <p:sldId id="317" r:id="rId18"/>
    <p:sldId id="342" r:id="rId19"/>
    <p:sldId id="343" r:id="rId20"/>
    <p:sldId id="344" r:id="rId21"/>
    <p:sldId id="334" r:id="rId22"/>
    <p:sldId id="318" r:id="rId23"/>
    <p:sldId id="354" r:id="rId24"/>
    <p:sldId id="340" r:id="rId25"/>
    <p:sldId id="341" r:id="rId26"/>
    <p:sldId id="357" r:id="rId27"/>
    <p:sldId id="356" r:id="rId28"/>
    <p:sldId id="333" r:id="rId29"/>
    <p:sldId id="319" r:id="rId30"/>
    <p:sldId id="337" r:id="rId31"/>
    <p:sldId id="339" r:id="rId32"/>
    <p:sldId id="338" r:id="rId33"/>
    <p:sldId id="348" r:id="rId34"/>
    <p:sldId id="345" r:id="rId35"/>
    <p:sldId id="346" r:id="rId36"/>
    <p:sldId id="350" r:id="rId37"/>
    <p:sldId id="351" r:id="rId38"/>
    <p:sldId id="352" r:id="rId39"/>
    <p:sldId id="353" r:id="rId40"/>
    <p:sldId id="347" r:id="rId41"/>
    <p:sldId id="355" r:id="rId42"/>
    <p:sldId id="324" r:id="rId43"/>
    <p:sldId id="325" r:id="rId44"/>
    <p:sldId id="284" r:id="rId45"/>
    <p:sldId id="268" r:id="rId46"/>
    <p:sldId id="281" r:id="rId47"/>
    <p:sldId id="27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7EDC36-92C2-4E53-B22B-6BD28FDD6A10}">
          <p14:sldIdLst>
            <p14:sldId id="282"/>
            <p14:sldId id="264"/>
          </p14:sldIdLst>
        </p14:section>
        <p14:section name="Overview" id="{2AD68DCF-999C-419B-A278-F4E849DDA12B}">
          <p14:sldIdLst>
            <p14:sldId id="309"/>
            <p14:sldId id="308"/>
            <p14:sldId id="314"/>
            <p14:sldId id="323"/>
            <p14:sldId id="320"/>
            <p14:sldId id="336"/>
            <p14:sldId id="330"/>
          </p14:sldIdLst>
        </p14:section>
        <p14:section name="Web Apps" id="{5814F8B1-6956-445D-9776-60B5B1A4644C}">
          <p14:sldIdLst>
            <p14:sldId id="328"/>
            <p14:sldId id="316"/>
            <p14:sldId id="335"/>
          </p14:sldIdLst>
        </p14:section>
        <p14:section name="Mobile Apps" id="{3CD71B2D-6070-4AC8-9AFB-30E99F90DAB6}">
          <p14:sldIdLst>
            <p14:sldId id="332"/>
            <p14:sldId id="317"/>
            <p14:sldId id="342"/>
            <p14:sldId id="343"/>
            <p14:sldId id="344"/>
          </p14:sldIdLst>
        </p14:section>
        <p14:section name="Logic Apps" id="{8BD330D1-AFC9-40ED-996F-D261185FB570}">
          <p14:sldIdLst>
            <p14:sldId id="334"/>
            <p14:sldId id="318"/>
            <p14:sldId id="354"/>
            <p14:sldId id="340"/>
            <p14:sldId id="341"/>
            <p14:sldId id="357"/>
            <p14:sldId id="356"/>
          </p14:sldIdLst>
        </p14:section>
        <p14:section name="API Apps" id="{421AEC76-ED74-46F2-ACBF-3E0D0EB24B83}">
          <p14:sldIdLst>
            <p14:sldId id="333"/>
            <p14:sldId id="319"/>
            <p14:sldId id="337"/>
            <p14:sldId id="339"/>
            <p14:sldId id="338"/>
          </p14:sldIdLst>
        </p14:section>
        <p14:section name="Continuous Delivery" id="{919A4CA0-389B-414F-B02D-A0FEC47D913C}">
          <p14:sldIdLst>
            <p14:sldId id="348"/>
            <p14:sldId id="345"/>
            <p14:sldId id="346"/>
            <p14:sldId id="350"/>
            <p14:sldId id="351"/>
            <p14:sldId id="352"/>
            <p14:sldId id="353"/>
            <p14:sldId id="347"/>
          </p14:sldIdLst>
        </p14:section>
        <p14:section name="Pricing" id="{69930E67-5C8E-4D93-B56F-4E752C8305FB}">
          <p14:sldIdLst>
            <p14:sldId id="355"/>
            <p14:sldId id="324"/>
            <p14:sldId id="325"/>
          </p14:sldIdLst>
        </p14:section>
        <p14:section name="Resources" id="{5B6E13C2-3291-442B-A333-5186E836F82D}">
          <p14:sldIdLst>
            <p14:sldId id="284"/>
            <p14:sldId id="268"/>
            <p14:sldId id="281"/>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1" autoAdjust="0"/>
    <p:restoredTop sz="86123" autoAdjust="0"/>
  </p:normalViewPr>
  <p:slideViewPr>
    <p:cSldViewPr snapToGrid="0">
      <p:cViewPr varScale="1">
        <p:scale>
          <a:sx n="79" d="100"/>
          <a:sy n="79" d="100"/>
        </p:scale>
        <p:origin x="870" y="90"/>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AF291-E2E7-44EB-8439-FA786F7DC7FE}" type="datetimeFigureOut">
              <a:rPr lang="fr-CA" smtClean="0"/>
              <a:t>2016-08-26</a:t>
            </a:fld>
            <a:endParaRPr lang="fr-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74302C-9CDC-43BE-99A4-1C6206D34E8E}" type="slidenum">
              <a:rPr lang="fr-CA" smtClean="0"/>
              <a:t>‹#›</a:t>
            </a:fld>
            <a:endParaRPr lang="fr-CA" dirty="0"/>
          </a:p>
        </p:txBody>
      </p:sp>
    </p:spTree>
    <p:extLst>
      <p:ext uri="{BB962C8B-B14F-4D97-AF65-F5344CB8AC3E}">
        <p14:creationId xmlns:p14="http://schemas.microsoft.com/office/powerpoint/2010/main" val="4257915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E74302C-9CDC-43BE-99A4-1C6206D34E8E}" type="slidenum">
              <a:rPr lang="fr-CA" smtClean="0"/>
              <a:t>1</a:t>
            </a:fld>
            <a:endParaRPr lang="fr-CA" dirty="0"/>
          </a:p>
        </p:txBody>
      </p:sp>
    </p:spTree>
    <p:extLst>
      <p:ext uri="{BB962C8B-B14F-4D97-AF65-F5344CB8AC3E}">
        <p14:creationId xmlns:p14="http://schemas.microsoft.com/office/powerpoint/2010/main" val="1135792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Mobile Services easily connects to SQL Database</a:t>
            </a:r>
          </a:p>
          <a:p>
            <a:pPr marL="171450" indent="-171450">
              <a:buFontTx/>
              <a:buChar char="•"/>
            </a:pPr>
            <a:r>
              <a:rPr lang="en-US" baseline="0" dirty="0" smtClean="0"/>
              <a:t>SQL offers rich querying and indexing capabilities</a:t>
            </a:r>
          </a:p>
          <a:p>
            <a:pPr marL="171450" indent="-171450">
              <a:buFontTx/>
              <a:buChar char="•"/>
            </a:pPr>
            <a:r>
              <a:rPr lang="en-US" baseline="0" dirty="0" smtClean="0"/>
              <a:t>Dynamic Schematization means you don’t have to be a DBA and manage schema</a:t>
            </a:r>
          </a:p>
          <a:p>
            <a:pPr marL="171450" indent="-171450">
              <a:buFontTx/>
              <a:buChar char="•"/>
            </a:pPr>
            <a:r>
              <a:rPr lang="en-US" baseline="0" dirty="0" smtClean="0"/>
              <a:t>Data can be managed in:</a:t>
            </a:r>
          </a:p>
          <a:p>
            <a:pPr marL="628650" lvl="1" indent="-171450">
              <a:buFontTx/>
              <a:buChar char="•"/>
            </a:pPr>
            <a:r>
              <a:rPr lang="en-US" baseline="0" dirty="0" smtClean="0"/>
              <a:t>Azure Portal (read and delete data)</a:t>
            </a:r>
          </a:p>
          <a:p>
            <a:pPr marL="628650" lvl="1" indent="-171450">
              <a:buFontTx/>
              <a:buChar char="•"/>
            </a:pPr>
            <a:r>
              <a:rPr lang="en-US" baseline="0" dirty="0" smtClean="0"/>
              <a:t>SQL Portal (Silverlight)</a:t>
            </a:r>
          </a:p>
          <a:p>
            <a:pPr marL="628650" lvl="1" indent="-171450">
              <a:buFontTx/>
              <a:buChar char="•"/>
            </a:pPr>
            <a:r>
              <a:rPr lang="en-US" baseline="0" dirty="0" smtClean="0"/>
              <a:t>SQL Management Studio (Windows)</a:t>
            </a:r>
          </a:p>
          <a:p>
            <a:pPr marL="628650" lvl="1" indent="-171450">
              <a:buFontTx/>
              <a:buChar char="•"/>
            </a:pPr>
            <a:r>
              <a:rPr lang="en-US" baseline="0" dirty="0" smtClean="0"/>
              <a:t>REST API (used by SDKs)</a:t>
            </a:r>
          </a:p>
          <a:p>
            <a:pPr marL="628650" lvl="1" indent="-171450">
              <a:buFontTx/>
              <a:buChar char="•"/>
            </a:pPr>
            <a:r>
              <a:rPr lang="en-US" baseline="0" dirty="0" smtClean="0"/>
              <a:t>Azure CLI tools</a:t>
            </a:r>
          </a:p>
          <a:p>
            <a:pPr marL="628650" lvl="1" indent="-171450">
              <a:buFontTx/>
              <a:buChar char="•"/>
            </a:pPr>
            <a:r>
              <a:rPr lang="en-US" baseline="0" dirty="0" smtClean="0"/>
              <a:t>SQL CLI (Node module)</a:t>
            </a:r>
          </a:p>
        </p:txBody>
      </p:sp>
      <p:sp>
        <p:nvSpPr>
          <p:cNvPr id="4" name="Slide Number Placeholder 3"/>
          <p:cNvSpPr>
            <a:spLocks noGrp="1"/>
          </p:cNvSpPr>
          <p:nvPr>
            <p:ph type="sldNum" sz="quarter" idx="10"/>
          </p:nvPr>
        </p:nvSpPr>
        <p:spPr/>
        <p:txBody>
          <a:bodyPr/>
          <a:lstStyle/>
          <a:p>
            <a:fld id="{6E74302C-9CDC-43BE-99A4-1C6206D34E8E}" type="slidenum">
              <a:rPr lang="fr-CA" smtClean="0"/>
              <a:t>16</a:t>
            </a:fld>
            <a:endParaRPr lang="fr-CA" dirty="0"/>
          </a:p>
        </p:txBody>
      </p:sp>
    </p:spTree>
    <p:extLst>
      <p:ext uri="{BB962C8B-B14F-4D97-AF65-F5344CB8AC3E}">
        <p14:creationId xmlns:p14="http://schemas.microsoft.com/office/powerpoint/2010/main" val="206685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rtl="0" fontAlgn="ctr">
              <a:buFont typeface="Arial" panose="020B0604020202020204" pitchFamily="34" charset="0"/>
              <a:buChar char="•"/>
            </a:pPr>
            <a:r>
              <a:rPr lang="en-CA" sz="1200" kern="1200" dirty="0" smtClean="0">
                <a:solidFill>
                  <a:schemeClr val="tx1"/>
                </a:solidFill>
                <a:effectLst/>
                <a:latin typeface="+mn-lt"/>
                <a:ea typeface="+mn-ea"/>
                <a:cs typeface="+mn-cs"/>
              </a:rPr>
              <a:t>Logic Apps are the connectors to APIs and puts it in a business workflow that can scale</a:t>
            </a:r>
          </a:p>
          <a:p>
            <a:pPr marL="171450" indent="-171450" algn="l" rtl="0" fontAlgn="ctr">
              <a:buFont typeface="Arial" panose="020B0604020202020204" pitchFamily="34" charset="0"/>
              <a:buChar char="•"/>
            </a:pPr>
            <a:r>
              <a:rPr lang="en-CA" sz="1200" kern="1200" dirty="0" smtClean="0">
                <a:solidFill>
                  <a:schemeClr val="tx1"/>
                </a:solidFill>
                <a:effectLst/>
                <a:latin typeface="+mn-lt"/>
                <a:ea typeface="+mn-ea"/>
                <a:cs typeface="+mn-cs"/>
              </a:rPr>
              <a:t>Business processes and things that change often; might live in BizTalk</a:t>
            </a:r>
          </a:p>
          <a:p>
            <a:endParaRPr lang="en-CA" dirty="0"/>
          </a:p>
        </p:txBody>
      </p:sp>
      <p:sp>
        <p:nvSpPr>
          <p:cNvPr id="4" name="Slide Number Placeholder 3"/>
          <p:cNvSpPr>
            <a:spLocks noGrp="1"/>
          </p:cNvSpPr>
          <p:nvPr>
            <p:ph type="sldNum" sz="quarter" idx="10"/>
          </p:nvPr>
        </p:nvSpPr>
        <p:spPr/>
        <p:txBody>
          <a:bodyPr/>
          <a:lstStyle/>
          <a:p>
            <a:fld id="{6E74302C-9CDC-43BE-99A4-1C6206D34E8E}" type="slidenum">
              <a:rPr lang="fr-CA" smtClean="0"/>
              <a:t>19</a:t>
            </a:fld>
            <a:endParaRPr lang="fr-CA" dirty="0"/>
          </a:p>
        </p:txBody>
      </p:sp>
    </p:spTree>
    <p:extLst>
      <p:ext uri="{BB962C8B-B14F-4D97-AF65-F5344CB8AC3E}">
        <p14:creationId xmlns:p14="http://schemas.microsoft.com/office/powerpoint/2010/main" val="4038758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E74302C-9CDC-43BE-99A4-1C6206D34E8E}" type="slidenum">
              <a:rPr lang="fr-CA" smtClean="0"/>
              <a:t>20</a:t>
            </a:fld>
            <a:endParaRPr lang="fr-CA" dirty="0"/>
          </a:p>
        </p:txBody>
      </p:sp>
    </p:spTree>
    <p:extLst>
      <p:ext uri="{BB962C8B-B14F-4D97-AF65-F5344CB8AC3E}">
        <p14:creationId xmlns:p14="http://schemas.microsoft.com/office/powerpoint/2010/main" val="2086059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561105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Dynamics CRM record created</a:t>
            </a:r>
          </a:p>
          <a:p>
            <a:pPr marL="171450" indent="-171450">
              <a:buFontTx/>
              <a:buChar char="•"/>
            </a:pPr>
            <a:r>
              <a:rPr lang="en-US" baseline="0" dirty="0" smtClean="0"/>
              <a:t>XML transform</a:t>
            </a:r>
          </a:p>
          <a:p>
            <a:pPr marL="171450" indent="-171450">
              <a:buFontTx/>
              <a:buChar char="•"/>
            </a:pPr>
            <a:r>
              <a:rPr lang="en-US" baseline="0" dirty="0" smtClean="0"/>
              <a:t>Register in a </a:t>
            </a:r>
            <a:r>
              <a:rPr lang="en-US" baseline="0" dirty="0" err="1" smtClean="0"/>
              <a:t>datamart</a:t>
            </a:r>
            <a:endParaRPr lang="en-US" baseline="0" dirty="0" smtClean="0"/>
          </a:p>
          <a:p>
            <a:pPr marL="171450" indent="-171450">
              <a:buFontTx/>
              <a:buChar char="•"/>
            </a:pPr>
            <a:r>
              <a:rPr lang="en-US" baseline="0" dirty="0" smtClean="0"/>
              <a:t>Create new record in Dynamic CRM and post record to Slack OR do something in SQL</a:t>
            </a:r>
          </a:p>
          <a:p>
            <a:pPr marL="171450" indent="-171450">
              <a:buFontTx/>
              <a:buChar char="•"/>
            </a:pPr>
            <a:r>
              <a:rPr lang="en-US" baseline="0" dirty="0" smtClean="0"/>
              <a:t>Add a Service Bus topic</a:t>
            </a:r>
            <a:endParaRPr lang="en-CA" dirty="0"/>
          </a:p>
        </p:txBody>
      </p:sp>
      <p:sp>
        <p:nvSpPr>
          <p:cNvPr id="4" name="Slide Number Placeholder 3"/>
          <p:cNvSpPr>
            <a:spLocks noGrp="1"/>
          </p:cNvSpPr>
          <p:nvPr>
            <p:ph type="sldNum" sz="quarter" idx="10"/>
          </p:nvPr>
        </p:nvSpPr>
        <p:spPr/>
        <p:txBody>
          <a:bodyPr/>
          <a:lstStyle/>
          <a:p>
            <a:fld id="{6E74302C-9CDC-43BE-99A4-1C6206D34E8E}" type="slidenum">
              <a:rPr lang="fr-CA" smtClean="0"/>
              <a:t>23</a:t>
            </a:fld>
            <a:endParaRPr lang="fr-CA" dirty="0"/>
          </a:p>
        </p:txBody>
      </p:sp>
    </p:spTree>
    <p:extLst>
      <p:ext uri="{BB962C8B-B14F-4D97-AF65-F5344CB8AC3E}">
        <p14:creationId xmlns:p14="http://schemas.microsoft.com/office/powerpoint/2010/main" val="1959267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smtClean="0"/>
              <a:t>API Apps are for Twitter, Dropbox; uses open standards</a:t>
            </a:r>
          </a:p>
          <a:p>
            <a:pPr marL="171450" indent="-171450">
              <a:buFont typeface="Arial" panose="020B0604020202020204" pitchFamily="34" charset="0"/>
              <a:buChar char="•"/>
            </a:pPr>
            <a:r>
              <a:rPr lang="en-CA" dirty="0" err="1" smtClean="0"/>
              <a:t>Swashbuckle</a:t>
            </a:r>
            <a:r>
              <a:rPr lang="en-CA" baseline="0" dirty="0" smtClean="0"/>
              <a:t> adds Swagger to APIs; </a:t>
            </a:r>
            <a:r>
              <a:rPr lang="en-CA" sz="1200" kern="1200" dirty="0" smtClean="0">
                <a:solidFill>
                  <a:schemeClr val="tx1"/>
                </a:solidFill>
                <a:effectLst/>
                <a:latin typeface="+mn-lt"/>
                <a:ea typeface="+mn-ea"/>
                <a:cs typeface="+mn-cs"/>
              </a:rPr>
              <a:t>installed automatically</a:t>
            </a:r>
            <a:endParaRPr lang="en-CA" baseline="0" dirty="0" smtClean="0"/>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API Apps get generated as </a:t>
            </a:r>
            <a:r>
              <a:rPr lang="en-CA" sz="1200" kern="1200" dirty="0" err="1" smtClean="0">
                <a:solidFill>
                  <a:schemeClr val="tx1"/>
                </a:solidFill>
                <a:effectLst/>
                <a:latin typeface="+mn-lt"/>
                <a:ea typeface="+mn-ea"/>
                <a:cs typeface="+mn-cs"/>
              </a:rPr>
              <a:t>NuGet</a:t>
            </a:r>
            <a:r>
              <a:rPr lang="en-CA" sz="1200" kern="1200" dirty="0" smtClean="0">
                <a:solidFill>
                  <a:schemeClr val="tx1"/>
                </a:solidFill>
                <a:effectLst/>
                <a:latin typeface="+mn-lt"/>
                <a:ea typeface="+mn-ea"/>
                <a:cs typeface="+mn-cs"/>
              </a:rPr>
              <a:t> packages</a:t>
            </a:r>
          </a:p>
          <a:p>
            <a:pPr marL="171450" indent="-171450">
              <a:buFont typeface="Arial" panose="020B0604020202020204" pitchFamily="34" charset="0"/>
              <a:buChar char="•"/>
            </a:pPr>
            <a:r>
              <a:rPr lang="en-CA" dirty="0" smtClean="0"/>
              <a:t>Bring the API out of </a:t>
            </a:r>
            <a:r>
              <a:rPr lang="en-CA" dirty="0" err="1" smtClean="0"/>
              <a:t>NuGet</a:t>
            </a:r>
            <a:r>
              <a:rPr lang="en-CA" dirty="0" smtClean="0"/>
              <a:t> then I host that instance; control when to update it; scale it; choose to auto update it - will go live it by itself</a:t>
            </a:r>
          </a:p>
          <a:p>
            <a:pPr marL="171450" indent="-171450">
              <a:buFont typeface="Arial" panose="020B0604020202020204" pitchFamily="34" charset="0"/>
              <a:buChar char="•"/>
            </a:pPr>
            <a:r>
              <a:rPr lang="en-CA" dirty="0" smtClean="0"/>
              <a:t>API Apps run in your portal (Slack, Twitter); I need to manage it </a:t>
            </a:r>
          </a:p>
          <a:p>
            <a:pPr marL="171450" indent="-171450">
              <a:buFont typeface="Arial" panose="020B0604020202020204" pitchFamily="34" charset="0"/>
              <a:buChar char="•"/>
            </a:pPr>
            <a:r>
              <a:rPr lang="en-CA" dirty="0" smtClean="0"/>
              <a:t>Publish Target Microsoft Azure API Apps (10 free apps like before)</a:t>
            </a:r>
          </a:p>
          <a:p>
            <a:pPr marL="171450" indent="-171450">
              <a:buFont typeface="Arial" panose="020B0604020202020204" pitchFamily="34" charset="0"/>
              <a:buChar char="•"/>
            </a:pPr>
            <a:endParaRPr lang="en-CA" dirty="0" smtClean="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6E74302C-9CDC-43BE-99A4-1C6206D34E8E}" type="slidenum">
              <a:rPr lang="fr-CA" smtClean="0"/>
              <a:t>26</a:t>
            </a:fld>
            <a:endParaRPr lang="fr-CA" dirty="0"/>
          </a:p>
        </p:txBody>
      </p:sp>
    </p:spTree>
    <p:extLst>
      <p:ext uri="{BB962C8B-B14F-4D97-AF65-F5344CB8AC3E}">
        <p14:creationId xmlns:p14="http://schemas.microsoft.com/office/powerpoint/2010/main" val="1827607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E74302C-9CDC-43BE-99A4-1C6206D34E8E}" type="slidenum">
              <a:rPr lang="fr-CA" smtClean="0"/>
              <a:t>43</a:t>
            </a:fld>
            <a:endParaRPr lang="fr-CA" dirty="0"/>
          </a:p>
        </p:txBody>
      </p:sp>
    </p:spTree>
    <p:extLst>
      <p:ext uri="{BB962C8B-B14F-4D97-AF65-F5344CB8AC3E}">
        <p14:creationId xmlns:p14="http://schemas.microsoft.com/office/powerpoint/2010/main" val="2570746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E74302C-9CDC-43BE-99A4-1C6206D34E8E}" type="slidenum">
              <a:rPr lang="fr-CA" smtClean="0"/>
              <a:t>2</a:t>
            </a:fld>
            <a:endParaRPr lang="fr-CA" dirty="0"/>
          </a:p>
        </p:txBody>
      </p:sp>
    </p:spTree>
    <p:extLst>
      <p:ext uri="{BB962C8B-B14F-4D97-AF65-F5344CB8AC3E}">
        <p14:creationId xmlns:p14="http://schemas.microsoft.com/office/powerpoint/2010/main" val="4052181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4729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b="0" baseline="0" dirty="0" smtClean="0">
                <a:latin typeface="Segoe UI Light" panose="020B0502040204020203" pitchFamily="34" charset="0"/>
              </a:rPr>
              <a:t>Websites and Mobile Services became Web Apps and Mobile Apps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1200" b="0" baseline="0" dirty="0" smtClean="0">
              <a:latin typeface="Segoe UI Light" panose="020B0502040204020203" pitchFamily="34" charset="0"/>
            </a:endParaRPr>
          </a:p>
          <a:p>
            <a:endParaRPr lang="en-CA" dirty="0"/>
          </a:p>
        </p:txBody>
      </p:sp>
      <p:sp>
        <p:nvSpPr>
          <p:cNvPr id="4" name="Slide Number Placeholder 3"/>
          <p:cNvSpPr>
            <a:spLocks noGrp="1"/>
          </p:cNvSpPr>
          <p:nvPr>
            <p:ph type="sldNum" sz="quarter" idx="10"/>
          </p:nvPr>
        </p:nvSpPr>
        <p:spPr/>
        <p:txBody>
          <a:bodyPr/>
          <a:lstStyle/>
          <a:p>
            <a:fld id="{6E74302C-9CDC-43BE-99A4-1C6206D34E8E}" type="slidenum">
              <a:rPr lang="fr-CA" smtClean="0"/>
              <a:t>4</a:t>
            </a:fld>
            <a:endParaRPr lang="fr-CA" dirty="0"/>
          </a:p>
        </p:txBody>
      </p:sp>
    </p:spTree>
    <p:extLst>
      <p:ext uri="{BB962C8B-B14F-4D97-AF65-F5344CB8AC3E}">
        <p14:creationId xmlns:p14="http://schemas.microsoft.com/office/powerpoint/2010/main" val="1914907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6E74302C-9CDC-43BE-99A4-1C6206D34E8E}" type="slidenum">
              <a:rPr lang="fr-CA" smtClean="0"/>
              <a:t>5</a:t>
            </a:fld>
            <a:endParaRPr lang="fr-CA" dirty="0"/>
          </a:p>
        </p:txBody>
      </p:sp>
    </p:spTree>
    <p:extLst>
      <p:ext uri="{BB962C8B-B14F-4D97-AF65-F5344CB8AC3E}">
        <p14:creationId xmlns:p14="http://schemas.microsoft.com/office/powerpoint/2010/main" val="1510705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2210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E74302C-9CDC-43BE-99A4-1C6206D34E8E}" type="slidenum">
              <a:rPr lang="fr-CA" smtClean="0"/>
              <a:t>11</a:t>
            </a:fld>
            <a:endParaRPr lang="fr-CA" dirty="0"/>
          </a:p>
        </p:txBody>
      </p:sp>
    </p:spTree>
    <p:extLst>
      <p:ext uri="{BB962C8B-B14F-4D97-AF65-F5344CB8AC3E}">
        <p14:creationId xmlns:p14="http://schemas.microsoft.com/office/powerpoint/2010/main" val="2032229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E74302C-9CDC-43BE-99A4-1C6206D34E8E}" type="slidenum">
              <a:rPr lang="fr-CA" smtClean="0"/>
              <a:t>14</a:t>
            </a:fld>
            <a:endParaRPr lang="fr-CA" dirty="0"/>
          </a:p>
        </p:txBody>
      </p:sp>
    </p:spTree>
    <p:extLst>
      <p:ext uri="{BB962C8B-B14F-4D97-AF65-F5344CB8AC3E}">
        <p14:creationId xmlns:p14="http://schemas.microsoft.com/office/powerpoint/2010/main" val="80442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Apps is a Backend-as-a-Service</a:t>
            </a:r>
          </a:p>
          <a:p>
            <a:pPr marL="171450" indent="-171450">
              <a:buFontTx/>
              <a:buChar char="•"/>
            </a:pPr>
            <a:r>
              <a:rPr lang="en-US" baseline="0" dirty="0" smtClean="0"/>
              <a:t>Instead of you having to design, build, test, deploy, manage, and upgrade your whole backend, Azure does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built-in support for social providers w/ ability to do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etc.</a:t>
            </a:r>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smtClean="0"/>
          </a:p>
        </p:txBody>
      </p:sp>
      <p:sp>
        <p:nvSpPr>
          <p:cNvPr id="4" name="Slide Number Placeholder 3"/>
          <p:cNvSpPr>
            <a:spLocks noGrp="1"/>
          </p:cNvSpPr>
          <p:nvPr>
            <p:ph type="sldNum" sz="quarter" idx="10"/>
          </p:nvPr>
        </p:nvSpPr>
        <p:spPr/>
        <p:txBody>
          <a:bodyPr/>
          <a:lstStyle/>
          <a:p>
            <a:fld id="{6E74302C-9CDC-43BE-99A4-1C6206D34E8E}" type="slidenum">
              <a:rPr lang="fr-CA" smtClean="0"/>
              <a:t>15</a:t>
            </a:fld>
            <a:endParaRPr lang="fr-CA" dirty="0"/>
          </a:p>
        </p:txBody>
      </p:sp>
    </p:spTree>
    <p:extLst>
      <p:ext uri="{BB962C8B-B14F-4D97-AF65-F5344CB8AC3E}">
        <p14:creationId xmlns:p14="http://schemas.microsoft.com/office/powerpoint/2010/main" val="2599102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422704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86174037"/>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85785562"/>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5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92619760"/>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6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88662643"/>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7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2113615"/>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8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10804039"/>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9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01921670"/>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0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66528558"/>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42197999"/>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88333455"/>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2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9248785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296057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45382110"/>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5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35134583"/>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76402112"/>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1716789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876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4189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7384332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795998303"/>
      </p:ext>
    </p:extLst>
  </p:cSld>
  <p:clrMapOvr>
    <a:masterClrMapping/>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043252744"/>
      </p:ext>
    </p:extLst>
  </p:cSld>
  <p:clrMapOvr>
    <a:masterClrMapping/>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664729199"/>
      </p:ext>
    </p:extLst>
  </p:cSld>
  <p:clrMapOvr>
    <a:masterClrMapping/>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79120786"/>
      </p:ext>
    </p:extLst>
  </p:cSld>
  <p:clrMapOvr>
    <a:masterClrMapping/>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10048354"/>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99330752"/>
      </p:ext>
    </p:extLst>
  </p:cSld>
  <p:clrMapOvr>
    <a:masterClrMapping/>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770745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8642723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77905398"/>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56181300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96957864"/>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424314854"/>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457160451"/>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74018337"/>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144902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727338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684853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850792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213544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351097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99006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sz="4000">
                <a:solidFill>
                  <a:srgbClr val="0072C6"/>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20663593"/>
      </p:ext>
    </p:extLst>
  </p:cSld>
  <p:clrMapOvr>
    <a:masterClrMapping/>
  </p:clrMapOvr>
  <p:transition>
    <p:fade/>
  </p:transition>
  <p:timing>
    <p:tnLst>
      <p:par>
        <p:cTn id="1" dur="indefinite" restart="never" nodeType="tmRoot"/>
      </p:par>
    </p:tn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027403178"/>
      </p:ext>
    </p:extLst>
  </p:cSld>
  <p:clrMapOvr>
    <a:masterClrMapping/>
  </p:clrMapOvr>
  <p:transition>
    <p:fade/>
  </p:transition>
  <p:timing>
    <p:tnLst>
      <p:par>
        <p:cTn id="1" dur="indefinite" restart="never" nodeType="tmRoot"/>
      </p:par>
    </p:tn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236728832"/>
      </p:ext>
    </p:extLst>
  </p:cSld>
  <p:clrMapOvr>
    <a:masterClrMapping/>
  </p:clrMapOvr>
  <p:transition>
    <p:fade/>
  </p:transition>
  <p:timing>
    <p:tnLst>
      <p:par>
        <p:cTn id="1" dur="indefinite" restart="never"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6886730"/>
      </p:ext>
    </p:extLst>
  </p:cSld>
  <p:clrMapOvr>
    <a:masterClrMapping/>
  </p:clrMapOvr>
  <p:transition>
    <p:fade/>
  </p:transition>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268079185"/>
      </p:ext>
    </p:extLst>
  </p:cSld>
  <p:clrMapOvr>
    <a:masterClrMapping/>
  </p:clrMapOvr>
  <p:transition>
    <p:fade/>
  </p:transition>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239177829"/>
      </p:ext>
    </p:extLst>
  </p:cSld>
  <p:clrMapOvr>
    <a:masterClrMapping/>
  </p:clrMapOvr>
  <p:transition>
    <p:fade/>
  </p:transition>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endParaRPr>
          </a:p>
        </p:txBody>
      </p:sp>
    </p:spTree>
    <p:extLst>
      <p:ext uri="{BB962C8B-B14F-4D97-AF65-F5344CB8AC3E}">
        <p14:creationId xmlns:p14="http://schemas.microsoft.com/office/powerpoint/2010/main" val="365465437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2045674295"/>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78211133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endParaRPr>
          </a:p>
        </p:txBody>
      </p:sp>
    </p:spTree>
    <p:extLst>
      <p:ext uri="{BB962C8B-B14F-4D97-AF65-F5344CB8AC3E}">
        <p14:creationId xmlns:p14="http://schemas.microsoft.com/office/powerpoint/2010/main" val="2796271366"/>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46948981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smtClea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9147438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93850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1890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26401375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2894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450255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181965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27734253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787544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3523448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2607818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9069620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663606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05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1161598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1381480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0089141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5903622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2753052200"/>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6952115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19154892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94325824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52548699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7640067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64680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21228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3930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82454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36781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53593571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7003554"/>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52332034"/>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122913854"/>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670824769"/>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5846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336379882"/>
      </p:ext>
    </p:extLst>
  </p:cSld>
  <p:clrMapOvr>
    <a:masterClrMapping/>
  </p:clrMapOvr>
  <p:transition>
    <p:fade/>
  </p:transition>
  <p:timing>
    <p:tnLst>
      <p:par>
        <p:cTn id="1" dur="indefinite" restart="never" nodeType="tmRoot"/>
      </p:par>
    </p:tnLst>
  </p:timing>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t>8/26/2016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616977"/>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8/26/2016</a:t>
            </a:fld>
            <a:endParaRPr lang="en-US" dirty="0"/>
          </a:p>
        </p:txBody>
      </p:sp>
      <p:sp>
        <p:nvSpPr>
          <p:cNvPr id="5" name="Footer Placeholder 4"/>
          <p:cNvSpPr>
            <a:spLocks noGrp="1"/>
          </p:cNvSpPr>
          <p:nvPr>
            <p:ph type="ftr" sz="quarter" idx="11"/>
          </p:nvPr>
        </p:nvSpPr>
        <p:spPr/>
        <p:txBody>
          <a:bodyPr/>
          <a:lstStyle/>
          <a:p>
            <a:r>
              <a:rPr lang="en-CA" smtClean="0"/>
              <a:t>@Kencenerelli #docuMentdb</a:t>
            </a:r>
            <a:endParaRPr lang="en-CA" dirty="0"/>
          </a:p>
        </p:txBody>
      </p:sp>
      <p:sp>
        <p:nvSpPr>
          <p:cNvPr id="6" name="Slide Number Placeholder 5"/>
          <p:cNvSpPr>
            <a:spLocks noGrp="1"/>
          </p:cNvSpPr>
          <p:nvPr>
            <p:ph type="sldNum" sz="quarter" idx="12"/>
          </p:nvPr>
        </p:nvSpPr>
        <p:spPr/>
        <p:txBody>
          <a:bodyPr/>
          <a:lstStyle/>
          <a:p>
            <a:fld id="{34A20FCB-A9D7-4FEA-BB15-AC16080117A0}" type="slidenum">
              <a:rPr lang="en-CA" smtClean="0"/>
              <a:t>‹#›</a:t>
            </a:fld>
            <a:endParaRPr lang="en-CA" dirty="0"/>
          </a:p>
        </p:txBody>
      </p:sp>
    </p:spTree>
    <p:extLst>
      <p:ext uri="{BB962C8B-B14F-4D97-AF65-F5344CB8AC3E}">
        <p14:creationId xmlns:p14="http://schemas.microsoft.com/office/powerpoint/2010/main" val="2041012543"/>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8/26/2016</a:t>
            </a:fld>
            <a:endParaRPr lang="en-US" dirty="0"/>
          </a:p>
        </p:txBody>
      </p:sp>
      <p:sp>
        <p:nvSpPr>
          <p:cNvPr id="5" name="Footer Placeholder 4"/>
          <p:cNvSpPr>
            <a:spLocks noGrp="1"/>
          </p:cNvSpPr>
          <p:nvPr>
            <p:ph type="ftr" sz="quarter" idx="11"/>
          </p:nvPr>
        </p:nvSpPr>
        <p:spPr/>
        <p:txBody>
          <a:bodyPr/>
          <a:lstStyle/>
          <a:p>
            <a:r>
              <a:rPr lang="en-US" smtClean="0"/>
              <a:t>@Kencenerelli #docuMentdb</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036596"/>
      </p:ext>
    </p:extLst>
  </p:cSld>
  <p:clrMapOvr>
    <a:masterClrMapping/>
  </p:clrMapOvr>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8/26/2016</a:t>
            </a:fld>
            <a:endParaRPr lang="en-US" dirty="0"/>
          </a:p>
        </p:txBody>
      </p:sp>
      <p:sp>
        <p:nvSpPr>
          <p:cNvPr id="6" name="Footer Placeholder 5"/>
          <p:cNvSpPr>
            <a:spLocks noGrp="1"/>
          </p:cNvSpPr>
          <p:nvPr>
            <p:ph type="ftr" sz="quarter" idx="11"/>
          </p:nvPr>
        </p:nvSpPr>
        <p:spPr/>
        <p:txBody>
          <a:bodyPr/>
          <a:lstStyle/>
          <a:p>
            <a:r>
              <a:rPr lang="en-US" smtClean="0"/>
              <a:t>@Kencenerelli #docuMentdb</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3095184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9178596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8/26/2016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082868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8/26/2016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595169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8/26/2016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298481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8/26/2016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74290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1017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8/26/2016</a:t>
            </a:fld>
            <a:endParaRPr lang="en-US" dirty="0"/>
          </a:p>
        </p:txBody>
      </p:sp>
      <p:sp>
        <p:nvSpPr>
          <p:cNvPr id="5" name="Footer Placeholder 4"/>
          <p:cNvSpPr>
            <a:spLocks noGrp="1"/>
          </p:cNvSpPr>
          <p:nvPr>
            <p:ph type="ftr" sz="quarter" idx="11"/>
          </p:nvPr>
        </p:nvSpPr>
        <p:spPr/>
        <p:txBody>
          <a:bodyPr/>
          <a:lstStyle/>
          <a:p>
            <a:r>
              <a:rPr lang="en-US" smtClean="0"/>
              <a:t>@Kencenerelli #docuMentdb</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14065564"/>
      </p:ext>
    </p:extLst>
  </p:cSld>
  <p:clrMapOvr>
    <a:masterClrMapping/>
  </p:clrMapOvr>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8/26/2016</a:t>
            </a:fld>
            <a:endParaRPr lang="en-US" dirty="0"/>
          </a:p>
        </p:txBody>
      </p:sp>
      <p:sp>
        <p:nvSpPr>
          <p:cNvPr id="5" name="Footer Placeholder 4"/>
          <p:cNvSpPr>
            <a:spLocks noGrp="1"/>
          </p:cNvSpPr>
          <p:nvPr>
            <p:ph type="ftr" sz="quarter" idx="11"/>
          </p:nvPr>
        </p:nvSpPr>
        <p:spPr/>
        <p:txBody>
          <a:bodyPr/>
          <a:lstStyle/>
          <a:p>
            <a:r>
              <a:rPr lang="en-US" smtClean="0"/>
              <a:t>@Kencenerelli #docuMentdb</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870161"/>
      </p:ext>
    </p:extLst>
  </p:cSld>
  <p:clrMapOvr>
    <a:masterClrMapping/>
  </p:clrMapOvr>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28734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27465345"/>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4749111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17918750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55109049"/>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5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11736981"/>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6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66547252"/>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7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99826983"/>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8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42628381"/>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9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33398582"/>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0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73890610"/>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24657687"/>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02665920"/>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6302260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image" Target="../media/image2.pn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theme" Target="../theme/theme4.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99055027"/>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5806111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10530266"/>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8/26/2016</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251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 id="2147483845" r:id="rId26"/>
    <p:sldLayoutId id="2147483846" r:id="rId27"/>
    <p:sldLayoutId id="2147483847" r:id="rId28"/>
    <p:sldLayoutId id="2147483848" r:id="rId29"/>
    <p:sldLayoutId id="2147483849" r:id="rId30"/>
    <p:sldLayoutId id="2147483850" r:id="rId31"/>
    <p:sldLayoutId id="2147483851" r:id="rId32"/>
    <p:sldLayoutId id="2147483852" r:id="rId33"/>
    <p:sldLayoutId id="2147483853" r:id="rId34"/>
    <p:sldLayoutId id="2147483854" r:id="rId35"/>
    <p:sldLayoutId id="2147483855" r:id="rId36"/>
    <p:sldLayoutId id="2147483756" r:id="rId37"/>
    <p:sldLayoutId id="2147483663" r:id="rId38"/>
    <p:sldLayoutId id="2147483743" r:id="rId39"/>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6.xml"/></Relationships>
</file>

<file path=ppt/slides/_rels/slide1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7.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image" Target="../media/image82.emf"/><Relationship Id="rId1" Type="http://schemas.openxmlformats.org/officeDocument/2006/relationships/slideLayout" Target="../slideLayouts/slideLayout82.xml"/><Relationship Id="rId6" Type="http://schemas.openxmlformats.org/officeDocument/2006/relationships/image" Target="../media/image86.emf"/><Relationship Id="rId11" Type="http://schemas.openxmlformats.org/officeDocument/2006/relationships/image" Target="../media/image91.emf"/><Relationship Id="rId5" Type="http://schemas.openxmlformats.org/officeDocument/2006/relationships/image" Target="../media/image85.emf"/><Relationship Id="rId10" Type="http://schemas.openxmlformats.org/officeDocument/2006/relationships/image" Target="../media/image90.emf"/><Relationship Id="rId4" Type="http://schemas.openxmlformats.org/officeDocument/2006/relationships/image" Target="../media/image84.emf"/><Relationship Id="rId9" Type="http://schemas.openxmlformats.org/officeDocument/2006/relationships/image" Target="../media/image89.emf"/></Relationships>
</file>

<file path=ppt/slides/_rels/slide13.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8.xml"/><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9.xml"/><Relationship Id="rId1" Type="http://schemas.openxmlformats.org/officeDocument/2006/relationships/slideLayout" Target="../slideLayouts/slideLayout7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8.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7.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2.xml"/><Relationship Id="rId1" Type="http://schemas.openxmlformats.org/officeDocument/2006/relationships/slideLayout" Target="../slideLayouts/slideLayout82.xml"/><Relationship Id="rId4" Type="http://schemas.openxmlformats.org/officeDocument/2006/relationships/image" Target="../media/image100.emf"/></Relationships>
</file>

<file path=ppt/slides/_rels/slide21.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image" Target="../media/image112.emf"/><Relationship Id="rId18" Type="http://schemas.openxmlformats.org/officeDocument/2006/relationships/image" Target="../media/image117.emf"/><Relationship Id="rId3" Type="http://schemas.openxmlformats.org/officeDocument/2006/relationships/image" Target="../media/image102.emf"/><Relationship Id="rId21" Type="http://schemas.openxmlformats.org/officeDocument/2006/relationships/image" Target="../media/image120.emf"/><Relationship Id="rId7" Type="http://schemas.openxmlformats.org/officeDocument/2006/relationships/image" Target="../media/image106.emf"/><Relationship Id="rId12" Type="http://schemas.openxmlformats.org/officeDocument/2006/relationships/image" Target="../media/image111.emf"/><Relationship Id="rId17" Type="http://schemas.openxmlformats.org/officeDocument/2006/relationships/image" Target="../media/image116.emf"/><Relationship Id="rId2" Type="http://schemas.openxmlformats.org/officeDocument/2006/relationships/image" Target="../media/image101.emf"/><Relationship Id="rId16" Type="http://schemas.openxmlformats.org/officeDocument/2006/relationships/image" Target="../media/image115.emf"/><Relationship Id="rId20" Type="http://schemas.openxmlformats.org/officeDocument/2006/relationships/image" Target="../media/image119.emf"/><Relationship Id="rId1" Type="http://schemas.openxmlformats.org/officeDocument/2006/relationships/slideLayout" Target="../slideLayouts/slideLayout52.xml"/><Relationship Id="rId6" Type="http://schemas.openxmlformats.org/officeDocument/2006/relationships/image" Target="../media/image105.emf"/><Relationship Id="rId11" Type="http://schemas.openxmlformats.org/officeDocument/2006/relationships/image" Target="../media/image110.emf"/><Relationship Id="rId5" Type="http://schemas.openxmlformats.org/officeDocument/2006/relationships/image" Target="../media/image104.emf"/><Relationship Id="rId15" Type="http://schemas.openxmlformats.org/officeDocument/2006/relationships/image" Target="../media/image114.emf"/><Relationship Id="rId10" Type="http://schemas.openxmlformats.org/officeDocument/2006/relationships/image" Target="../media/image109.emf"/><Relationship Id="rId19" Type="http://schemas.openxmlformats.org/officeDocument/2006/relationships/image" Target="../media/image118.emf"/><Relationship Id="rId4" Type="http://schemas.openxmlformats.org/officeDocument/2006/relationships/image" Target="../media/image103.emf"/><Relationship Id="rId9" Type="http://schemas.openxmlformats.org/officeDocument/2006/relationships/image" Target="../media/image108.emf"/><Relationship Id="rId14" Type="http://schemas.openxmlformats.org/officeDocument/2006/relationships/image" Target="../media/image113.emf"/></Relationships>
</file>

<file path=ppt/slides/_rels/slide2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xml"/><Relationship Id="rId1" Type="http://schemas.openxmlformats.org/officeDocument/2006/relationships/slideLayout" Target="../slideLayouts/slideLayout75.xml"/><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png"/><Relationship Id="rId3" Type="http://schemas.openxmlformats.org/officeDocument/2006/relationships/image" Target="../media/image20.png"/><Relationship Id="rId21" Type="http://schemas.openxmlformats.org/officeDocument/2006/relationships/image" Target="../media/image38.png"/><Relationship Id="rId34" Type="http://schemas.openxmlformats.org/officeDocument/2006/relationships/image" Target="../media/image51.png"/><Relationship Id="rId42" Type="http://schemas.openxmlformats.org/officeDocument/2006/relationships/image" Target="../media/image59.png"/><Relationship Id="rId47" Type="http://schemas.openxmlformats.org/officeDocument/2006/relationships/image" Target="../media/image64.png"/><Relationship Id="rId50" Type="http://schemas.openxmlformats.org/officeDocument/2006/relationships/image" Target="../media/image67.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png"/><Relationship Id="rId46" Type="http://schemas.openxmlformats.org/officeDocument/2006/relationships/image" Target="../media/image63.png"/><Relationship Id="rId2" Type="http://schemas.openxmlformats.org/officeDocument/2006/relationships/notesSlide" Target="../notesSlides/notesSlide3.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41" Type="http://schemas.openxmlformats.org/officeDocument/2006/relationships/image" Target="../media/image58.png"/><Relationship Id="rId1" Type="http://schemas.openxmlformats.org/officeDocument/2006/relationships/slideLayout" Target="../slideLayouts/slideLayout81.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57.png"/><Relationship Id="rId45" Type="http://schemas.openxmlformats.org/officeDocument/2006/relationships/image" Target="../media/image62.png"/><Relationship Id="rId53" Type="http://schemas.openxmlformats.org/officeDocument/2006/relationships/image" Target="../media/image70.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3.png"/><Relationship Id="rId49" Type="http://schemas.openxmlformats.org/officeDocument/2006/relationships/image" Target="../media/image66.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png"/><Relationship Id="rId44" Type="http://schemas.openxmlformats.org/officeDocument/2006/relationships/image" Target="../media/image61.png"/><Relationship Id="rId52" Type="http://schemas.openxmlformats.org/officeDocument/2006/relationships/image" Target="../media/image69.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png"/><Relationship Id="rId8" Type="http://schemas.openxmlformats.org/officeDocument/2006/relationships/image" Target="../media/image25.png"/><Relationship Id="rId51" Type="http://schemas.openxmlformats.org/officeDocument/2006/relationships/image" Target="../media/image6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1.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10.emf"/><Relationship Id="rId3" Type="http://schemas.openxmlformats.org/officeDocument/2006/relationships/image" Target="../media/image103.emf"/><Relationship Id="rId7" Type="http://schemas.openxmlformats.org/officeDocument/2006/relationships/image" Target="../media/image125.emf"/><Relationship Id="rId12" Type="http://schemas.openxmlformats.org/officeDocument/2006/relationships/image" Target="../media/image105.emf"/><Relationship Id="rId2" Type="http://schemas.openxmlformats.org/officeDocument/2006/relationships/image" Target="../media/image101.emf"/><Relationship Id="rId16" Type="http://schemas.openxmlformats.org/officeDocument/2006/relationships/image" Target="../media/image129.emf"/><Relationship Id="rId1" Type="http://schemas.openxmlformats.org/officeDocument/2006/relationships/slideLayout" Target="../slideLayouts/slideLayout82.xml"/><Relationship Id="rId6" Type="http://schemas.openxmlformats.org/officeDocument/2006/relationships/image" Target="../media/image124.emf"/><Relationship Id="rId11" Type="http://schemas.openxmlformats.org/officeDocument/2006/relationships/image" Target="../media/image109.emf"/><Relationship Id="rId5" Type="http://schemas.openxmlformats.org/officeDocument/2006/relationships/image" Target="../media/image104.emf"/><Relationship Id="rId15" Type="http://schemas.openxmlformats.org/officeDocument/2006/relationships/image" Target="../media/image112.emf"/><Relationship Id="rId10" Type="http://schemas.openxmlformats.org/officeDocument/2006/relationships/image" Target="../media/image128.emf"/><Relationship Id="rId4" Type="http://schemas.openxmlformats.org/officeDocument/2006/relationships/image" Target="../media/image123.emf"/><Relationship Id="rId9" Type="http://schemas.openxmlformats.org/officeDocument/2006/relationships/image" Target="../media/image127.emf"/><Relationship Id="rId14" Type="http://schemas.openxmlformats.org/officeDocument/2006/relationships/image" Target="../media/image111.emf"/></Relationships>
</file>

<file path=ppt/slides/_rels/slide32.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emf"/><Relationship Id="rId1" Type="http://schemas.openxmlformats.org/officeDocument/2006/relationships/slideLayout" Target="../slideLayouts/slideLayout82.xml"/><Relationship Id="rId4" Type="http://schemas.openxmlformats.org/officeDocument/2006/relationships/image" Target="../media/image132.png"/></Relationships>
</file>

<file path=ppt/slides/_rels/slide33.xml.rels><?xml version="1.0" encoding="UTF-8" standalone="yes"?>
<Relationships xmlns="http://schemas.openxmlformats.org/package/2006/relationships"><Relationship Id="rId8" Type="http://schemas.openxmlformats.org/officeDocument/2006/relationships/image" Target="../media/image139.emf"/><Relationship Id="rId13" Type="http://schemas.openxmlformats.org/officeDocument/2006/relationships/image" Target="../media/image144.emf"/><Relationship Id="rId3" Type="http://schemas.openxmlformats.org/officeDocument/2006/relationships/image" Target="../media/image134.emf"/><Relationship Id="rId7" Type="http://schemas.openxmlformats.org/officeDocument/2006/relationships/image" Target="../media/image138.emf"/><Relationship Id="rId12" Type="http://schemas.openxmlformats.org/officeDocument/2006/relationships/image" Target="../media/image143.emf"/><Relationship Id="rId2" Type="http://schemas.openxmlformats.org/officeDocument/2006/relationships/image" Target="../media/image133.emf"/><Relationship Id="rId16" Type="http://schemas.openxmlformats.org/officeDocument/2006/relationships/image" Target="../media/image147.emf"/><Relationship Id="rId1" Type="http://schemas.openxmlformats.org/officeDocument/2006/relationships/slideLayout" Target="../slideLayouts/slideLayout82.xml"/><Relationship Id="rId6" Type="http://schemas.openxmlformats.org/officeDocument/2006/relationships/image" Target="../media/image137.emf"/><Relationship Id="rId11" Type="http://schemas.openxmlformats.org/officeDocument/2006/relationships/image" Target="../media/image142.emf"/><Relationship Id="rId5" Type="http://schemas.openxmlformats.org/officeDocument/2006/relationships/image" Target="../media/image136.emf"/><Relationship Id="rId15" Type="http://schemas.openxmlformats.org/officeDocument/2006/relationships/image" Target="../media/image146.emf"/><Relationship Id="rId10" Type="http://schemas.openxmlformats.org/officeDocument/2006/relationships/image" Target="../media/image141.emf"/><Relationship Id="rId4" Type="http://schemas.openxmlformats.org/officeDocument/2006/relationships/image" Target="../media/image135.emf"/><Relationship Id="rId9" Type="http://schemas.openxmlformats.org/officeDocument/2006/relationships/image" Target="../media/image140.png"/><Relationship Id="rId14" Type="http://schemas.openxmlformats.org/officeDocument/2006/relationships/image" Target="../media/image145.emf"/></Relationships>
</file>

<file path=ppt/slides/_rels/slide34.xml.rels><?xml version="1.0" encoding="UTF-8" standalone="yes"?>
<Relationships xmlns="http://schemas.openxmlformats.org/package/2006/relationships"><Relationship Id="rId8" Type="http://schemas.openxmlformats.org/officeDocument/2006/relationships/image" Target="../media/image135.emf"/><Relationship Id="rId13" Type="http://schemas.openxmlformats.org/officeDocument/2006/relationships/image" Target="../media/image141.emf"/><Relationship Id="rId18" Type="http://schemas.openxmlformats.org/officeDocument/2006/relationships/image" Target="../media/image146.emf"/><Relationship Id="rId3" Type="http://schemas.openxmlformats.org/officeDocument/2006/relationships/image" Target="../media/image136.emf"/><Relationship Id="rId7" Type="http://schemas.openxmlformats.org/officeDocument/2006/relationships/image" Target="../media/image134.emf"/><Relationship Id="rId12" Type="http://schemas.openxmlformats.org/officeDocument/2006/relationships/image" Target="../media/image140.png"/><Relationship Id="rId17" Type="http://schemas.openxmlformats.org/officeDocument/2006/relationships/image" Target="../media/image150.emf"/><Relationship Id="rId2" Type="http://schemas.openxmlformats.org/officeDocument/2006/relationships/image" Target="../media/image148.emf"/><Relationship Id="rId16" Type="http://schemas.openxmlformats.org/officeDocument/2006/relationships/image" Target="../media/image149.emf"/><Relationship Id="rId1" Type="http://schemas.openxmlformats.org/officeDocument/2006/relationships/slideLayout" Target="../slideLayouts/slideLayout82.xml"/><Relationship Id="rId6" Type="http://schemas.openxmlformats.org/officeDocument/2006/relationships/image" Target="../media/image145.emf"/><Relationship Id="rId11" Type="http://schemas.openxmlformats.org/officeDocument/2006/relationships/image" Target="../media/image139.emf"/><Relationship Id="rId5" Type="http://schemas.openxmlformats.org/officeDocument/2006/relationships/image" Target="../media/image144.emf"/><Relationship Id="rId15" Type="http://schemas.openxmlformats.org/officeDocument/2006/relationships/image" Target="../media/image143.emf"/><Relationship Id="rId10" Type="http://schemas.openxmlformats.org/officeDocument/2006/relationships/image" Target="../media/image138.emf"/><Relationship Id="rId19" Type="http://schemas.openxmlformats.org/officeDocument/2006/relationships/image" Target="../media/image147.emf"/><Relationship Id="rId4" Type="http://schemas.openxmlformats.org/officeDocument/2006/relationships/image" Target="../media/image133.emf"/><Relationship Id="rId9" Type="http://schemas.openxmlformats.org/officeDocument/2006/relationships/image" Target="../media/image137.emf"/><Relationship Id="rId14" Type="http://schemas.openxmlformats.org/officeDocument/2006/relationships/image" Target="../media/image142.emf"/></Relationships>
</file>

<file path=ppt/slides/_rels/slide35.xml.rels><?xml version="1.0" encoding="UTF-8" standalone="yes"?>
<Relationships xmlns="http://schemas.openxmlformats.org/package/2006/relationships"><Relationship Id="rId8" Type="http://schemas.openxmlformats.org/officeDocument/2006/relationships/image" Target="../media/image152.emf"/><Relationship Id="rId13" Type="http://schemas.openxmlformats.org/officeDocument/2006/relationships/image" Target="../media/image140.png"/><Relationship Id="rId18" Type="http://schemas.openxmlformats.org/officeDocument/2006/relationships/image" Target="../media/image149.emf"/><Relationship Id="rId3" Type="http://schemas.openxmlformats.org/officeDocument/2006/relationships/image" Target="../media/image148.emf"/><Relationship Id="rId21" Type="http://schemas.openxmlformats.org/officeDocument/2006/relationships/image" Target="../media/image147.emf"/><Relationship Id="rId7" Type="http://schemas.openxmlformats.org/officeDocument/2006/relationships/image" Target="../media/image141.emf"/><Relationship Id="rId12" Type="http://schemas.openxmlformats.org/officeDocument/2006/relationships/image" Target="../media/image139.emf"/><Relationship Id="rId17" Type="http://schemas.openxmlformats.org/officeDocument/2006/relationships/image" Target="../media/image154.emf"/><Relationship Id="rId2" Type="http://schemas.openxmlformats.org/officeDocument/2006/relationships/image" Target="../media/image133.emf"/><Relationship Id="rId16" Type="http://schemas.openxmlformats.org/officeDocument/2006/relationships/image" Target="../media/image153.emf"/><Relationship Id="rId20" Type="http://schemas.openxmlformats.org/officeDocument/2006/relationships/image" Target="../media/image146.emf"/><Relationship Id="rId1" Type="http://schemas.openxmlformats.org/officeDocument/2006/relationships/slideLayout" Target="../slideLayouts/slideLayout82.xml"/><Relationship Id="rId6" Type="http://schemas.openxmlformats.org/officeDocument/2006/relationships/image" Target="../media/image151.emf"/><Relationship Id="rId11" Type="http://schemas.openxmlformats.org/officeDocument/2006/relationships/image" Target="../media/image138.emf"/><Relationship Id="rId5" Type="http://schemas.openxmlformats.org/officeDocument/2006/relationships/image" Target="../media/image145.emf"/><Relationship Id="rId15" Type="http://schemas.openxmlformats.org/officeDocument/2006/relationships/image" Target="../media/image143.emf"/><Relationship Id="rId10" Type="http://schemas.openxmlformats.org/officeDocument/2006/relationships/image" Target="../media/image137.emf"/><Relationship Id="rId19" Type="http://schemas.openxmlformats.org/officeDocument/2006/relationships/image" Target="../media/image150.emf"/><Relationship Id="rId4" Type="http://schemas.openxmlformats.org/officeDocument/2006/relationships/image" Target="../media/image144.emf"/><Relationship Id="rId9" Type="http://schemas.openxmlformats.org/officeDocument/2006/relationships/image" Target="../media/image134.emf"/><Relationship Id="rId14" Type="http://schemas.openxmlformats.org/officeDocument/2006/relationships/image" Target="../media/image142.emf"/></Relationships>
</file>

<file path=ppt/slides/_rels/slide36.xml.rels><?xml version="1.0" encoding="UTF-8" standalone="yes"?>
<Relationships xmlns="http://schemas.openxmlformats.org/package/2006/relationships"><Relationship Id="rId8" Type="http://schemas.openxmlformats.org/officeDocument/2006/relationships/image" Target="../media/image134.emf"/><Relationship Id="rId13" Type="http://schemas.openxmlformats.org/officeDocument/2006/relationships/image" Target="../media/image142.emf"/><Relationship Id="rId18" Type="http://schemas.openxmlformats.org/officeDocument/2006/relationships/image" Target="../media/image146.emf"/><Relationship Id="rId3" Type="http://schemas.openxmlformats.org/officeDocument/2006/relationships/image" Target="../media/image148.emf"/><Relationship Id="rId7" Type="http://schemas.openxmlformats.org/officeDocument/2006/relationships/image" Target="../media/image144.emf"/><Relationship Id="rId12" Type="http://schemas.openxmlformats.org/officeDocument/2006/relationships/image" Target="../media/image140.png"/><Relationship Id="rId17" Type="http://schemas.openxmlformats.org/officeDocument/2006/relationships/image" Target="../media/image149.emf"/><Relationship Id="rId2" Type="http://schemas.openxmlformats.org/officeDocument/2006/relationships/image" Target="../media/image133.emf"/><Relationship Id="rId16" Type="http://schemas.openxmlformats.org/officeDocument/2006/relationships/image" Target="../media/image154.emf"/><Relationship Id="rId1" Type="http://schemas.openxmlformats.org/officeDocument/2006/relationships/slideLayout" Target="../slideLayouts/slideLayout82.xml"/><Relationship Id="rId6" Type="http://schemas.openxmlformats.org/officeDocument/2006/relationships/image" Target="../media/image145.emf"/><Relationship Id="rId11" Type="http://schemas.openxmlformats.org/officeDocument/2006/relationships/image" Target="../media/image139.emf"/><Relationship Id="rId5" Type="http://schemas.openxmlformats.org/officeDocument/2006/relationships/image" Target="../media/image152.emf"/><Relationship Id="rId15" Type="http://schemas.openxmlformats.org/officeDocument/2006/relationships/image" Target="../media/image153.emf"/><Relationship Id="rId10" Type="http://schemas.openxmlformats.org/officeDocument/2006/relationships/image" Target="../media/image138.emf"/><Relationship Id="rId19" Type="http://schemas.openxmlformats.org/officeDocument/2006/relationships/image" Target="../media/image147.emf"/><Relationship Id="rId4" Type="http://schemas.openxmlformats.org/officeDocument/2006/relationships/image" Target="../media/image151.emf"/><Relationship Id="rId9" Type="http://schemas.openxmlformats.org/officeDocument/2006/relationships/image" Target="../media/image137.emf"/><Relationship Id="rId14" Type="http://schemas.openxmlformats.org/officeDocument/2006/relationships/image" Target="../media/image143.emf"/></Relationships>
</file>

<file path=ppt/slides/_rels/slide3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6.emf"/><Relationship Id="rId7" Type="http://schemas.openxmlformats.org/officeDocument/2006/relationships/image" Target="../media/image159.emf"/><Relationship Id="rId2" Type="http://schemas.openxmlformats.org/officeDocument/2006/relationships/image" Target="../media/image155.emf"/><Relationship Id="rId1" Type="http://schemas.openxmlformats.org/officeDocument/2006/relationships/slideLayout" Target="../slideLayouts/slideLayout82.xml"/><Relationship Id="rId6" Type="http://schemas.openxmlformats.org/officeDocument/2006/relationships/image" Target="../media/image158.emf"/><Relationship Id="rId5" Type="http://schemas.openxmlformats.org/officeDocument/2006/relationships/image" Target="../media/image157.emf"/><Relationship Id="rId4" Type="http://schemas.openxmlformats.org/officeDocument/2006/relationships/image" Target="../media/image131.emf"/></Relationships>
</file>

<file path=ppt/slides/_rels/slide3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8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7.xml"/></Relationships>
</file>

<file path=ppt/slides/_rels/slide4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2.xml.rels><?xml version="1.0" encoding="UTF-8" standalone="yes"?>
<Relationships xmlns="http://schemas.openxmlformats.org/package/2006/relationships"><Relationship Id="rId3" Type="http://schemas.openxmlformats.org/officeDocument/2006/relationships/hyperlink" Target="https://azure.microsoft.com/en-us/documentation/samples" TargetMode="External"/><Relationship Id="rId2" Type="http://schemas.openxmlformats.org/officeDocument/2006/relationships/hyperlink" Target="https://tryappservice.azure.com/" TargetMode="External"/><Relationship Id="rId1" Type="http://schemas.openxmlformats.org/officeDocument/2006/relationships/slideLayout" Target="../slideLayouts/slideLayout77.xml"/><Relationship Id="rId5" Type="http://schemas.openxmlformats.org/officeDocument/2006/relationships/hyperlink" Target="https://azure.microsoft.com/en-us/documentation/articles/app-service-best-practices" TargetMode="External"/><Relationship Id="rId4" Type="http://schemas.openxmlformats.org/officeDocument/2006/relationships/hyperlink" Target="https://azure.microsoft.com/en-us/documentation/service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6.xml"/><Relationship Id="rId1" Type="http://schemas.openxmlformats.org/officeDocument/2006/relationships/slideLayout" Target="../slideLayouts/slideLayout82.xml"/></Relationships>
</file>

<file path=ppt/slides/_rels/slide4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79.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6.xml"/><Relationship Id="rId1" Type="http://schemas.openxmlformats.org/officeDocument/2006/relationships/slideLayout" Target="../slideLayouts/slideLayout87.xml"/><Relationship Id="rId6" Type="http://schemas.openxmlformats.org/officeDocument/2006/relationships/image" Target="../media/image71.png"/><Relationship Id="rId5" Type="http://schemas.openxmlformats.org/officeDocument/2006/relationships/image" Target="../media/image74.emf"/><Relationship Id="rId4" Type="http://schemas.openxmlformats.org/officeDocument/2006/relationships/image" Target="../media/image73.emf"/></Relationships>
</file>

<file path=ppt/slides/_rels/slide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emf"/><Relationship Id="rId7" Type="http://schemas.openxmlformats.org/officeDocument/2006/relationships/image" Target="../media/image76.png"/><Relationship Id="rId2" Type="http://schemas.openxmlformats.org/officeDocument/2006/relationships/image" Target="../media/image72.emf"/><Relationship Id="rId1" Type="http://schemas.openxmlformats.org/officeDocument/2006/relationships/slideLayout" Target="../slideLayouts/slideLayout82.xml"/><Relationship Id="rId6" Type="http://schemas.openxmlformats.org/officeDocument/2006/relationships/image" Target="../media/image75.png"/><Relationship Id="rId11" Type="http://schemas.openxmlformats.org/officeDocument/2006/relationships/image" Target="../media/image80.emf"/><Relationship Id="rId5" Type="http://schemas.openxmlformats.org/officeDocument/2006/relationships/image" Target="../media/image71.png"/><Relationship Id="rId10" Type="http://schemas.openxmlformats.org/officeDocument/2006/relationships/image" Target="../media/image79.emf"/><Relationship Id="rId4" Type="http://schemas.openxmlformats.org/officeDocument/2006/relationships/image" Target="../media/image74.emf"/><Relationship Id="rId9" Type="http://schemas.openxmlformats.org/officeDocument/2006/relationships/image" Target="../media/image7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0150" y="5104394"/>
            <a:ext cx="7215819" cy="1463040"/>
          </a:xfrm>
        </p:spPr>
        <p:txBody>
          <a:bodyPr/>
          <a:lstStyle/>
          <a:p>
            <a:r>
              <a:rPr lang="en-CA" dirty="0"/>
              <a:t>Azure App Service to Create Web and Mobile Apps</a:t>
            </a:r>
          </a:p>
        </p:txBody>
      </p:sp>
      <p:sp>
        <p:nvSpPr>
          <p:cNvPr id="3" name="Subtitle 2"/>
          <p:cNvSpPr>
            <a:spLocks noGrp="1"/>
          </p:cNvSpPr>
          <p:nvPr>
            <p:ph type="subTitle" idx="1"/>
          </p:nvPr>
        </p:nvSpPr>
        <p:spPr>
          <a:xfrm>
            <a:off x="8631936" y="4960134"/>
            <a:ext cx="3681984" cy="1751559"/>
          </a:xfrm>
        </p:spPr>
        <p:txBody>
          <a:bodyPr>
            <a:normAutofit fontScale="92500"/>
          </a:bodyPr>
          <a:lstStyle/>
          <a:p>
            <a:r>
              <a:rPr lang="fr-CA" sz="3500" dirty="0"/>
              <a:t>Ken Cenerelli</a:t>
            </a:r>
          </a:p>
          <a:p>
            <a:endParaRPr lang="fr-CA" sz="2400" dirty="0"/>
          </a:p>
          <a:p>
            <a:r>
              <a:rPr lang="en-US" sz="2400" dirty="0">
                <a:cs typeface="Consolas" panose="020B0609020204030204" pitchFamily="49" charset="0"/>
              </a:rPr>
              <a:t>@</a:t>
            </a:r>
            <a:r>
              <a:rPr lang="en-US" sz="2400" dirty="0" err="1">
                <a:cs typeface="Consolas" panose="020B0609020204030204" pitchFamily="49" charset="0"/>
              </a:rPr>
              <a:t>KenCenerelli</a:t>
            </a:r>
            <a:endParaRPr lang="en-US" sz="2400" dirty="0">
              <a:cs typeface="Consolas" panose="020B0609020204030204" pitchFamily="49" charset="0"/>
            </a:endParaRPr>
          </a:p>
          <a:p>
            <a:r>
              <a:rPr lang="en-US" sz="2400" dirty="0" smtClean="0">
                <a:cs typeface="Consolas" panose="020B0609020204030204" pitchFamily="49" charset="0"/>
              </a:rPr>
              <a:t>#</a:t>
            </a:r>
            <a:r>
              <a:rPr lang="en-US" sz="2400" dirty="0" err="1" smtClean="0">
                <a:cs typeface="Consolas" panose="020B0609020204030204" pitchFamily="49" charset="0"/>
              </a:rPr>
              <a:t>CloudDevConf</a:t>
            </a:r>
            <a:r>
              <a:rPr lang="en-US" sz="2400" dirty="0">
                <a:cs typeface="Consolas" panose="020B0609020204030204" pitchFamily="49" charset="0"/>
              </a:rPr>
              <a:t>, </a:t>
            </a:r>
            <a:r>
              <a:rPr lang="en-US" sz="2400" dirty="0" smtClean="0">
                <a:cs typeface="Consolas" panose="020B0609020204030204" pitchFamily="49" charset="0"/>
              </a:rPr>
              <a:t>#</a:t>
            </a:r>
            <a:r>
              <a:rPr lang="en-US" sz="2400" dirty="0" err="1" smtClean="0">
                <a:cs typeface="Consolas" panose="020B0609020204030204" pitchFamily="49" charset="0"/>
              </a:rPr>
              <a:t>AppService</a:t>
            </a:r>
            <a:endParaRPr lang="en-US" sz="2400" dirty="0">
              <a:cs typeface="Consolas" panose="020B0609020204030204" pitchFamily="49" charset="0"/>
            </a:endParaRPr>
          </a:p>
        </p:txBody>
      </p:sp>
    </p:spTree>
    <p:extLst>
      <p:ext uri="{BB962C8B-B14F-4D97-AF65-F5344CB8AC3E}">
        <p14:creationId xmlns:p14="http://schemas.microsoft.com/office/powerpoint/2010/main" val="2204587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pPr/>
              <a:t>10</a:t>
            </a:fld>
            <a:endParaRPr lang="en-US" dirty="0"/>
          </a:p>
        </p:txBody>
      </p:sp>
      <p:sp>
        <p:nvSpPr>
          <p:cNvPr id="5" name="Rectangle 4"/>
          <p:cNvSpPr/>
          <p:nvPr/>
        </p:nvSpPr>
        <p:spPr>
          <a:xfrm>
            <a:off x="4020997" y="2667862"/>
            <a:ext cx="4615366" cy="1323439"/>
          </a:xfrm>
          <a:prstGeom prst="rect">
            <a:avLst/>
          </a:prstGeom>
        </p:spPr>
        <p:txBody>
          <a:bodyPr wrap="none">
            <a:spAutoFit/>
          </a:bodyPr>
          <a:lstStyle/>
          <a:p>
            <a:r>
              <a:rPr lang="en-US" sz="8000" dirty="0" smtClean="0"/>
              <a:t>WEB APPS</a:t>
            </a:r>
            <a:endParaRPr lang="en-CA" sz="8000" dirty="0"/>
          </a:p>
        </p:txBody>
      </p:sp>
      <p:pic>
        <p:nvPicPr>
          <p:cNvPr id="2" name="Picture 1"/>
          <p:cNvPicPr>
            <a:picLocks noChangeAspect="1"/>
          </p:cNvPicPr>
          <p:nvPr/>
        </p:nvPicPr>
        <p:blipFill>
          <a:blip r:embed="rId2"/>
          <a:stretch>
            <a:fillRect/>
          </a:stretch>
        </p:blipFill>
        <p:spPr>
          <a:xfrm>
            <a:off x="3204216" y="3008677"/>
            <a:ext cx="658406" cy="641807"/>
          </a:xfrm>
          <a:prstGeom prst="rect">
            <a:avLst/>
          </a:prstGeom>
          <a:solidFill>
            <a:schemeClr val="tx1"/>
          </a:solidFill>
          <a:ln>
            <a:solidFill>
              <a:schemeClr val="tx1"/>
            </a:solidFill>
          </a:ln>
        </p:spPr>
      </p:pic>
    </p:spTree>
    <p:extLst>
      <p:ext uri="{BB962C8B-B14F-4D97-AF65-F5344CB8AC3E}">
        <p14:creationId xmlns:p14="http://schemas.microsoft.com/office/powerpoint/2010/main" val="9429610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52" name="Group 51"/>
          <p:cNvGrpSpPr/>
          <p:nvPr/>
        </p:nvGrpSpPr>
        <p:grpSpPr>
          <a:xfrm>
            <a:off x="1255475" y="2294558"/>
            <a:ext cx="2929589" cy="1290694"/>
            <a:chOff x="5777129" y="952400"/>
            <a:chExt cx="2929589" cy="1290694"/>
          </a:xfrm>
        </p:grpSpPr>
        <p:sp>
          <p:nvSpPr>
            <p:cNvPr id="58" name="TextBox 57"/>
            <p:cNvSpPr txBox="1"/>
            <p:nvPr/>
          </p:nvSpPr>
          <p:spPr>
            <a:xfrm>
              <a:off x="5777129" y="1750116"/>
              <a:ext cx="2929589" cy="492978"/>
            </a:xfrm>
            <a:prstGeom prst="hexagon">
              <a:avLst/>
            </a:prstGeom>
            <a:noFill/>
          </p:spPr>
          <p:txBody>
            <a:bodyPr wrap="square" rtlCol="0">
              <a:spAutoFit/>
            </a:bodyPr>
            <a:lstStyle/>
            <a:p>
              <a:pPr algn="ctr" defTabSz="914400">
                <a:defRPr/>
              </a:pPr>
              <a:r>
                <a:rPr lang="en-US" sz="2000" b="1" kern="0" cap="all" dirty="0" smtClean="0">
                  <a:solidFill>
                    <a:srgbClr val="FFFFFF"/>
                  </a:solidFill>
                </a:rPr>
                <a:t>Web Apps</a:t>
              </a:r>
            </a:p>
          </p:txBody>
        </p:sp>
        <p:pic>
          <p:nvPicPr>
            <p:cNvPr id="59" name="Picture 58"/>
            <p:cNvPicPr>
              <a:picLocks noChangeAspect="1"/>
            </p:cNvPicPr>
            <p:nvPr/>
          </p:nvPicPr>
          <p:blipFill>
            <a:blip r:embed="rId3"/>
            <a:stretch>
              <a:fillRect/>
            </a:stretch>
          </p:blipFill>
          <p:spPr>
            <a:xfrm>
              <a:off x="6910333" y="952400"/>
              <a:ext cx="724385" cy="707495"/>
            </a:xfrm>
            <a:prstGeom prst="rect">
              <a:avLst/>
            </a:prstGeom>
          </p:spPr>
        </p:pic>
      </p:grpSp>
      <p:sp>
        <p:nvSpPr>
          <p:cNvPr id="69" name="TextBox 68"/>
          <p:cNvSpPr txBox="1"/>
          <p:nvPr/>
        </p:nvSpPr>
        <p:spPr>
          <a:xfrm>
            <a:off x="5131722" y="903738"/>
            <a:ext cx="6611389" cy="5123043"/>
          </a:xfrm>
          <a:prstGeom prst="rect">
            <a:avLst/>
          </a:prstGeom>
          <a:noFill/>
        </p:spPr>
        <p:txBody>
          <a:bodyPr wrap="square" rtlCol="0" anchor="t" anchorCtr="0">
            <a:noAutofit/>
          </a:bodyPr>
          <a:lstStyle/>
          <a:p>
            <a:pPr marL="63500" defTabSz="896181">
              <a:spcAft>
                <a:spcPts val="2400"/>
              </a:spcAft>
            </a:pPr>
            <a:r>
              <a:rPr lang="en-US" sz="3200" dirty="0" smtClean="0">
                <a:solidFill>
                  <a:srgbClr val="FFFFFF"/>
                </a:solidFill>
              </a:rPr>
              <a:t>Full capability set available including:</a:t>
            </a:r>
            <a:endParaRPr lang="en-US" sz="3200" dirty="0">
              <a:solidFill>
                <a:srgbClr val="FFFFFF"/>
              </a:solidFill>
            </a:endParaRPr>
          </a:p>
          <a:p>
            <a:pPr marL="872744" lvl="1" indent="-342900" defTabSz="896181">
              <a:spcAft>
                <a:spcPts val="2400"/>
              </a:spcAft>
              <a:buFont typeface="Arial" panose="020B0604020202020204" pitchFamily="34" charset="0"/>
              <a:buChar char="•"/>
            </a:pPr>
            <a:r>
              <a:rPr lang="en-US" sz="2400" dirty="0" smtClean="0">
                <a:solidFill>
                  <a:srgbClr val="FFFFFF"/>
                </a:solidFill>
              </a:rPr>
              <a:t>.NET, Node.js, Java, PHP, and Python</a:t>
            </a:r>
          </a:p>
          <a:p>
            <a:pPr marL="872744" lvl="1" indent="-342900" defTabSz="896181">
              <a:spcAft>
                <a:spcPts val="2400"/>
              </a:spcAft>
              <a:buFont typeface="Arial" panose="020B0604020202020204" pitchFamily="34" charset="0"/>
              <a:buChar char="•"/>
            </a:pPr>
            <a:r>
              <a:rPr lang="en-US" sz="2400" dirty="0" err="1" smtClean="0">
                <a:solidFill>
                  <a:srgbClr val="FFFFFF"/>
                </a:solidFill>
              </a:rPr>
              <a:t>WebJobs</a:t>
            </a:r>
            <a:r>
              <a:rPr lang="en-US" sz="2400" dirty="0" smtClean="0">
                <a:solidFill>
                  <a:srgbClr val="FFFFFF"/>
                </a:solidFill>
              </a:rPr>
              <a:t> for long running tasks</a:t>
            </a:r>
          </a:p>
          <a:p>
            <a:pPr marL="872744" lvl="1" indent="-342900" defTabSz="896181">
              <a:spcAft>
                <a:spcPts val="2400"/>
              </a:spcAft>
              <a:buFont typeface="Arial" panose="020B0604020202020204" pitchFamily="34" charset="0"/>
              <a:buChar char="•"/>
            </a:pPr>
            <a:r>
              <a:rPr lang="en-US" sz="2400" dirty="0" smtClean="0">
                <a:solidFill>
                  <a:srgbClr val="FFFFFF"/>
                </a:solidFill>
              </a:rPr>
              <a:t>Integrated VS publish, remote debug…</a:t>
            </a:r>
          </a:p>
          <a:p>
            <a:pPr marL="872744" lvl="1" indent="-342900" defTabSz="896181">
              <a:spcAft>
                <a:spcPts val="2400"/>
              </a:spcAft>
              <a:buFont typeface="Arial" panose="020B0604020202020204" pitchFamily="34" charset="0"/>
              <a:buChar char="•"/>
            </a:pPr>
            <a:r>
              <a:rPr lang="en-US" sz="2400" dirty="0" smtClean="0">
                <a:solidFill>
                  <a:srgbClr val="FFFFFF"/>
                </a:solidFill>
              </a:rPr>
              <a:t>CI with GitHub, </a:t>
            </a:r>
            <a:r>
              <a:rPr lang="en-US" sz="2400" dirty="0" err="1" smtClean="0">
                <a:solidFill>
                  <a:srgbClr val="FFFFFF"/>
                </a:solidFill>
              </a:rPr>
              <a:t>BitBucket</a:t>
            </a:r>
            <a:r>
              <a:rPr lang="en-US" sz="2400" dirty="0" smtClean="0">
                <a:solidFill>
                  <a:srgbClr val="FFFFFF"/>
                </a:solidFill>
              </a:rPr>
              <a:t>, VSO </a:t>
            </a:r>
          </a:p>
          <a:p>
            <a:pPr marL="872744" lvl="1" indent="-342900" defTabSz="896181">
              <a:spcAft>
                <a:spcPts val="2400"/>
              </a:spcAft>
              <a:buFont typeface="Arial" panose="020B0604020202020204" pitchFamily="34" charset="0"/>
              <a:buChar char="•"/>
            </a:pPr>
            <a:r>
              <a:rPr lang="en-US" sz="2400" dirty="0" smtClean="0">
                <a:solidFill>
                  <a:srgbClr val="FFFFFF"/>
                </a:solidFill>
              </a:rPr>
              <a:t>Auto-load balance, </a:t>
            </a:r>
            <a:r>
              <a:rPr lang="en-US" sz="2400" dirty="0" err="1" smtClean="0">
                <a:solidFill>
                  <a:srgbClr val="FFFFFF"/>
                </a:solidFill>
              </a:rPr>
              <a:t>Autoscale</a:t>
            </a:r>
            <a:r>
              <a:rPr lang="en-US" sz="2400" dirty="0" smtClean="0">
                <a:solidFill>
                  <a:srgbClr val="FFFFFF"/>
                </a:solidFill>
              </a:rPr>
              <a:t>, Geo DR</a:t>
            </a:r>
          </a:p>
          <a:p>
            <a:pPr marL="872744" lvl="1" indent="-342900" defTabSz="896181">
              <a:spcAft>
                <a:spcPts val="2400"/>
              </a:spcAft>
              <a:buFont typeface="Arial" panose="020B0604020202020204" pitchFamily="34" charset="0"/>
              <a:buChar char="•"/>
            </a:pPr>
            <a:r>
              <a:rPr lang="en-US" sz="2400" dirty="0" smtClean="0">
                <a:solidFill>
                  <a:srgbClr val="FFFFFF"/>
                </a:solidFill>
              </a:rPr>
              <a:t>Virtual networking and hybrid connections</a:t>
            </a:r>
          </a:p>
          <a:p>
            <a:pPr marL="872744" lvl="1" indent="-342900" defTabSz="896181">
              <a:spcAft>
                <a:spcPts val="2400"/>
              </a:spcAft>
              <a:buFont typeface="Arial" panose="020B0604020202020204" pitchFamily="34" charset="0"/>
              <a:buChar char="•"/>
            </a:pPr>
            <a:r>
              <a:rPr lang="en-US" sz="2400" dirty="0" smtClean="0">
                <a:solidFill>
                  <a:srgbClr val="FFFFFF"/>
                </a:solidFill>
              </a:rPr>
              <a:t>Site slots for staged deployments</a:t>
            </a:r>
          </a:p>
        </p:txBody>
      </p:sp>
      <p:sp>
        <p:nvSpPr>
          <p:cNvPr id="70" name="Rectangle 69"/>
          <p:cNvSpPr/>
          <p:nvPr/>
        </p:nvSpPr>
        <p:spPr>
          <a:xfrm>
            <a:off x="1545779" y="3779347"/>
            <a:ext cx="2688300" cy="907941"/>
          </a:xfrm>
          <a:prstGeom prst="rect">
            <a:avLst/>
          </a:prstGeom>
        </p:spPr>
        <p:txBody>
          <a:bodyPr wrap="none">
            <a:spAutoFit/>
          </a:bodyPr>
          <a:lstStyle/>
          <a:p>
            <a:pPr algn="ctr" defTabSz="896181">
              <a:spcAft>
                <a:spcPts val="600"/>
              </a:spcAft>
            </a:pPr>
            <a:r>
              <a:rPr lang="en-US" sz="2400" dirty="0" smtClean="0">
                <a:solidFill>
                  <a:srgbClr val="FFFFFF"/>
                </a:solidFill>
              </a:rPr>
              <a:t>Web apps run as-is</a:t>
            </a:r>
          </a:p>
          <a:p>
            <a:pPr algn="ctr" defTabSz="896181">
              <a:spcAft>
                <a:spcPts val="600"/>
              </a:spcAft>
            </a:pPr>
            <a:r>
              <a:rPr lang="en-US" sz="2400" dirty="0" smtClean="0">
                <a:solidFill>
                  <a:srgbClr val="FFFFFF"/>
                </a:solidFill>
              </a:rPr>
              <a:t>no changes required</a:t>
            </a:r>
            <a:endParaRPr lang="en-US" sz="2400" dirty="0">
              <a:solidFill>
                <a:srgbClr val="FFFFFF"/>
              </a:solidFill>
            </a:endParaRPr>
          </a:p>
        </p:txBody>
      </p:sp>
    </p:spTree>
    <p:extLst>
      <p:ext uri="{BB962C8B-B14F-4D97-AF65-F5344CB8AC3E}">
        <p14:creationId xmlns:p14="http://schemas.microsoft.com/office/powerpoint/2010/main" val="14424240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FAB73BC-B049-4115-A692-8D63A059BFB8}" type="slidenum">
              <a:rPr lang="en-US" smtClean="0">
                <a:solidFill>
                  <a:prstClr val="black">
                    <a:lumMod val="95000"/>
                    <a:lumOff val="5000"/>
                  </a:prstClr>
                </a:solidFill>
              </a:rPr>
              <a:pPr/>
              <a:t>12</a:t>
            </a:fld>
            <a:endParaRPr lang="en-US" dirty="0">
              <a:solidFill>
                <a:prstClr val="black">
                  <a:lumMod val="95000"/>
                  <a:lumOff val="5000"/>
                </a:prstClr>
              </a:solidFill>
            </a:endParaRPr>
          </a:p>
        </p:txBody>
      </p:sp>
      <p:sp>
        <p:nvSpPr>
          <p:cNvPr id="16" name="TextBox 15"/>
          <p:cNvSpPr txBox="1"/>
          <p:nvPr/>
        </p:nvSpPr>
        <p:spPr>
          <a:xfrm>
            <a:off x="125129" y="99165"/>
            <a:ext cx="12066872" cy="646331"/>
          </a:xfrm>
          <a:prstGeom prst="rect">
            <a:avLst/>
          </a:prstGeom>
          <a:noFill/>
        </p:spPr>
        <p:txBody>
          <a:bodyPr wrap="square" rtlCol="0">
            <a:spAutoFit/>
          </a:bodyPr>
          <a:lstStyle/>
          <a:p>
            <a:pPr defTabSz="914400"/>
            <a:r>
              <a:rPr lang="en-US" sz="3600" dirty="0" smtClean="0">
                <a:solidFill>
                  <a:prstClr val="white"/>
                </a:solidFill>
              </a:rPr>
              <a:t>APP SERVICE WEB APP ARCHITECTURE</a:t>
            </a:r>
            <a:endParaRPr lang="en-US" sz="3600" dirty="0">
              <a:solidFill>
                <a:prstClr val="white"/>
              </a:solidFill>
            </a:endParaRPr>
          </a:p>
        </p:txBody>
      </p:sp>
      <p:grpSp>
        <p:nvGrpSpPr>
          <p:cNvPr id="17" name="Group 16"/>
          <p:cNvGrpSpPr/>
          <p:nvPr/>
        </p:nvGrpSpPr>
        <p:grpSpPr>
          <a:xfrm>
            <a:off x="354935" y="3329198"/>
            <a:ext cx="1792863" cy="1190005"/>
            <a:chOff x="199525" y="3319836"/>
            <a:chExt cx="1792863" cy="1190005"/>
          </a:xfrm>
        </p:grpSpPr>
        <p:sp>
          <p:nvSpPr>
            <p:cNvPr id="18" name="TextBox 17"/>
            <p:cNvSpPr txBox="1"/>
            <p:nvPr/>
          </p:nvSpPr>
          <p:spPr>
            <a:xfrm>
              <a:off x="199525" y="3863510"/>
              <a:ext cx="1792863" cy="646331"/>
            </a:xfrm>
            <a:prstGeom prst="rect">
              <a:avLst/>
            </a:prstGeom>
            <a:noFill/>
          </p:spPr>
          <p:txBody>
            <a:bodyPr wrap="none" rtlCol="0">
              <a:spAutoFit/>
            </a:bodyPr>
            <a:lstStyle/>
            <a:p>
              <a:pPr algn="ctr" defTabSz="914400"/>
              <a:r>
                <a:rPr lang="en-US">
                  <a:solidFill>
                    <a:prstClr val="white"/>
                  </a:solidFill>
                </a:rPr>
                <a:t>Microsoft Azure</a:t>
              </a:r>
              <a:endParaRPr lang="en-US" dirty="0">
                <a:solidFill>
                  <a:prstClr val="white"/>
                </a:solidFill>
              </a:endParaRPr>
            </a:p>
            <a:p>
              <a:pPr algn="ctr" defTabSz="914400"/>
              <a:r>
                <a:rPr lang="en-US" dirty="0">
                  <a:solidFill>
                    <a:prstClr val="white"/>
                  </a:solidFill>
                </a:rPr>
                <a:t>Load Balancer</a:t>
              </a:r>
            </a:p>
          </p:txBody>
        </p:sp>
        <p:grpSp>
          <p:nvGrpSpPr>
            <p:cNvPr id="19" name="Group 18"/>
            <p:cNvGrpSpPr/>
            <p:nvPr/>
          </p:nvGrpSpPr>
          <p:grpSpPr>
            <a:xfrm>
              <a:off x="625228" y="3319836"/>
              <a:ext cx="941456" cy="493702"/>
              <a:chOff x="729527" y="2180022"/>
              <a:chExt cx="941456" cy="493702"/>
            </a:xfrm>
          </p:grpSpPr>
          <p:sp>
            <p:nvSpPr>
              <p:cNvPr id="20" name="Trapezoid 19"/>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pic>
            <p:nvPicPr>
              <p:cNvPr id="21" name="Picture 20"/>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22" name="Elbow Connector 21"/>
          <p:cNvCxnSpPr>
            <a:stCxn id="24" idx="2"/>
            <a:endCxn id="40"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6911503" y="5258949"/>
            <a:ext cx="2565544" cy="524564"/>
            <a:chOff x="3465037" y="5224830"/>
            <a:chExt cx="2565544" cy="524564"/>
          </a:xfrm>
        </p:grpSpPr>
        <p:pic>
          <p:nvPicPr>
            <p:cNvPr id="24" name="Picture 23"/>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25" name="TextBox 24"/>
            <p:cNvSpPr txBox="1"/>
            <p:nvPr/>
          </p:nvSpPr>
          <p:spPr>
            <a:xfrm>
              <a:off x="3954849" y="5370838"/>
              <a:ext cx="2075732" cy="369332"/>
            </a:xfrm>
            <a:prstGeom prst="rect">
              <a:avLst/>
            </a:prstGeom>
            <a:noFill/>
          </p:spPr>
          <p:txBody>
            <a:bodyPr wrap="square" rtlCol="0">
              <a:spAutoFit/>
            </a:bodyPr>
            <a:lstStyle/>
            <a:p>
              <a:pPr defTabSz="914400"/>
              <a:r>
                <a:rPr lang="en-US" dirty="0">
                  <a:solidFill>
                    <a:prstClr val="white"/>
                  </a:solidFill>
                </a:rPr>
                <a:t>Runtime Database</a:t>
              </a:r>
            </a:p>
          </p:txBody>
        </p:sp>
      </p:grpSp>
      <p:cxnSp>
        <p:nvCxnSpPr>
          <p:cNvPr id="26" name="Straight Arrow Connector 25"/>
          <p:cNvCxnSpPr>
            <a:stCxn id="43" idx="2"/>
            <a:endCxn id="30"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28" name="TextBox 27"/>
          <p:cNvSpPr txBox="1"/>
          <p:nvPr/>
        </p:nvSpPr>
        <p:spPr>
          <a:xfrm>
            <a:off x="9522564" y="3018701"/>
            <a:ext cx="2347309" cy="369332"/>
          </a:xfrm>
          <a:prstGeom prst="rect">
            <a:avLst/>
          </a:prstGeom>
          <a:noFill/>
        </p:spPr>
        <p:txBody>
          <a:bodyPr wrap="none" rtlCol="0">
            <a:spAutoFit/>
          </a:bodyPr>
          <a:lstStyle/>
          <a:p>
            <a:pPr defTabSz="914400"/>
            <a:r>
              <a:rPr lang="en-US" dirty="0">
                <a:solidFill>
                  <a:prstClr val="white"/>
                </a:solidFill>
              </a:rPr>
              <a:t>Application Database</a:t>
            </a:r>
          </a:p>
        </p:txBody>
      </p:sp>
      <p:grpSp>
        <p:nvGrpSpPr>
          <p:cNvPr id="29" name="Group 28"/>
          <p:cNvGrpSpPr/>
          <p:nvPr/>
        </p:nvGrpSpPr>
        <p:grpSpPr>
          <a:xfrm>
            <a:off x="5933541" y="2840588"/>
            <a:ext cx="2364339" cy="1447365"/>
            <a:chOff x="4958360" y="2362629"/>
            <a:chExt cx="2364339" cy="1447365"/>
          </a:xfrm>
        </p:grpSpPr>
        <p:sp>
          <p:nvSpPr>
            <p:cNvPr id="30" name="Rectangle 29"/>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pic>
          <p:nvPicPr>
            <p:cNvPr id="31" name="Picture 30"/>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32" name="Picture 31"/>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33" name="Picture 32"/>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34" name="Picture 33"/>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35" name="Picture 34"/>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36" name="Picture 35"/>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37" name="Picture 36"/>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38" name="Elbow Connector 37"/>
          <p:cNvCxnSpPr>
            <a:stCxn id="24" idx="1"/>
            <a:endCxn id="43"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2924258" y="5996246"/>
            <a:ext cx="2046642" cy="398196"/>
            <a:chOff x="1938324" y="1043723"/>
            <a:chExt cx="2046642" cy="398196"/>
          </a:xfrm>
        </p:grpSpPr>
        <p:pic>
          <p:nvPicPr>
            <p:cNvPr id="40" name="Picture 39"/>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41" name="TextBox 40"/>
            <p:cNvSpPr txBox="1"/>
            <p:nvPr/>
          </p:nvSpPr>
          <p:spPr>
            <a:xfrm>
              <a:off x="1938324" y="1058154"/>
              <a:ext cx="1519184" cy="369332"/>
            </a:xfrm>
            <a:prstGeom prst="rect">
              <a:avLst/>
            </a:prstGeom>
            <a:noFill/>
          </p:spPr>
          <p:txBody>
            <a:bodyPr wrap="square" rtlCol="0">
              <a:spAutoFit/>
            </a:bodyPr>
            <a:lstStyle/>
            <a:p>
              <a:pPr algn="ctr" defTabSz="914400"/>
              <a:r>
                <a:rPr lang="en-US" dirty="0">
                  <a:solidFill>
                    <a:prstClr val="white"/>
                  </a:solidFill>
                </a:rPr>
                <a:t>API Endpoint</a:t>
              </a:r>
            </a:p>
          </p:txBody>
        </p:sp>
      </p:grpSp>
      <p:grpSp>
        <p:nvGrpSpPr>
          <p:cNvPr id="42" name="Group 41"/>
          <p:cNvGrpSpPr/>
          <p:nvPr/>
        </p:nvGrpSpPr>
        <p:grpSpPr>
          <a:xfrm>
            <a:off x="2327970" y="3381667"/>
            <a:ext cx="2642929" cy="666509"/>
            <a:chOff x="1344823" y="3365171"/>
            <a:chExt cx="2642929" cy="666509"/>
          </a:xfrm>
        </p:grpSpPr>
        <p:pic>
          <p:nvPicPr>
            <p:cNvPr id="43" name="Picture 42"/>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44" name="TextBox 43"/>
            <p:cNvSpPr txBox="1"/>
            <p:nvPr/>
          </p:nvSpPr>
          <p:spPr>
            <a:xfrm>
              <a:off x="1344823" y="3662348"/>
              <a:ext cx="2247337" cy="369332"/>
            </a:xfrm>
            <a:prstGeom prst="rect">
              <a:avLst/>
            </a:prstGeom>
            <a:noFill/>
          </p:spPr>
          <p:txBody>
            <a:bodyPr wrap="square" rtlCol="0">
              <a:spAutoFit/>
            </a:bodyPr>
            <a:lstStyle/>
            <a:p>
              <a:pPr algn="ctr" defTabSz="914400"/>
              <a:r>
                <a:rPr lang="en-US" dirty="0">
                  <a:solidFill>
                    <a:prstClr val="white"/>
                  </a:solidFill>
                </a:rPr>
                <a:t>Frontend (IIS ARR)</a:t>
              </a:r>
            </a:p>
          </p:txBody>
        </p:sp>
      </p:grpSp>
      <p:grpSp>
        <p:nvGrpSpPr>
          <p:cNvPr id="45" name="Group 44"/>
          <p:cNvGrpSpPr/>
          <p:nvPr/>
        </p:nvGrpSpPr>
        <p:grpSpPr>
          <a:xfrm>
            <a:off x="2541959" y="1689999"/>
            <a:ext cx="2428942" cy="398196"/>
            <a:chOff x="1556025" y="2185356"/>
            <a:chExt cx="2428942" cy="398196"/>
          </a:xfrm>
        </p:grpSpPr>
        <p:pic>
          <p:nvPicPr>
            <p:cNvPr id="46" name="Picture 45"/>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47" name="TextBox 46"/>
            <p:cNvSpPr txBox="1"/>
            <p:nvPr/>
          </p:nvSpPr>
          <p:spPr>
            <a:xfrm>
              <a:off x="1556025" y="2192789"/>
              <a:ext cx="1901483" cy="369332"/>
            </a:xfrm>
            <a:prstGeom prst="rect">
              <a:avLst/>
            </a:prstGeom>
            <a:noFill/>
          </p:spPr>
          <p:txBody>
            <a:bodyPr wrap="none" rtlCol="0">
              <a:spAutoFit/>
            </a:bodyPr>
            <a:lstStyle/>
            <a:p>
              <a:pPr algn="ctr" defTabSz="914400"/>
              <a:r>
                <a:rPr lang="en-US" dirty="0">
                  <a:solidFill>
                    <a:prstClr val="white"/>
                  </a:solidFill>
                </a:rPr>
                <a:t>Publish Endpoint</a:t>
              </a:r>
            </a:p>
          </p:txBody>
        </p:sp>
      </p:grpSp>
      <p:grpSp>
        <p:nvGrpSpPr>
          <p:cNvPr id="48" name="Group 47"/>
          <p:cNvGrpSpPr/>
          <p:nvPr/>
        </p:nvGrpSpPr>
        <p:grpSpPr>
          <a:xfrm>
            <a:off x="7219015" y="1251808"/>
            <a:ext cx="3791842" cy="897331"/>
            <a:chOff x="7023943" y="1441808"/>
            <a:chExt cx="3791842" cy="897331"/>
          </a:xfrm>
        </p:grpSpPr>
        <p:grpSp>
          <p:nvGrpSpPr>
            <p:cNvPr id="49" name="Group 48"/>
            <p:cNvGrpSpPr/>
            <p:nvPr/>
          </p:nvGrpSpPr>
          <p:grpSpPr>
            <a:xfrm>
              <a:off x="7355047" y="1811160"/>
              <a:ext cx="3460738" cy="527979"/>
              <a:chOff x="7355047" y="1762195"/>
              <a:chExt cx="3460738" cy="527979"/>
            </a:xfrm>
          </p:grpSpPr>
          <p:grpSp>
            <p:nvGrpSpPr>
              <p:cNvPr id="51" name="Group 50"/>
              <p:cNvGrpSpPr/>
              <p:nvPr/>
            </p:nvGrpSpPr>
            <p:grpSpPr>
              <a:xfrm>
                <a:off x="8722228" y="1762195"/>
                <a:ext cx="2093557" cy="527979"/>
                <a:chOff x="8519842" y="5165196"/>
                <a:chExt cx="2093557" cy="527979"/>
              </a:xfrm>
            </p:grpSpPr>
            <p:pic>
              <p:nvPicPr>
                <p:cNvPr id="58" name="Picture 57"/>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59" name="TextBox 58"/>
                <p:cNvSpPr txBox="1"/>
                <p:nvPr/>
              </p:nvSpPr>
              <p:spPr>
                <a:xfrm>
                  <a:off x="9125106" y="5246227"/>
                  <a:ext cx="1488293" cy="369332"/>
                </a:xfrm>
                <a:prstGeom prst="rect">
                  <a:avLst/>
                </a:prstGeom>
                <a:noFill/>
              </p:spPr>
              <p:txBody>
                <a:bodyPr wrap="none" rtlCol="0">
                  <a:spAutoFit/>
                </a:bodyPr>
                <a:lstStyle/>
                <a:p>
                  <a:pPr defTabSz="914400"/>
                  <a:r>
                    <a:rPr lang="en-US" dirty="0">
                      <a:solidFill>
                        <a:prstClr val="white"/>
                      </a:solidFill>
                    </a:rPr>
                    <a:t>Blob Storage</a:t>
                  </a:r>
                </a:p>
              </p:txBody>
            </p:sp>
          </p:grpSp>
          <p:pic>
            <p:nvPicPr>
              <p:cNvPr id="53" name="Picture 52"/>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54" name="Elbow Connector 53"/>
              <p:cNvCxnSpPr>
                <a:stCxn id="53" idx="3"/>
                <a:endCxn id="58"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7023943" y="1441808"/>
              <a:ext cx="1234505" cy="369332"/>
            </a:xfrm>
            <a:prstGeom prst="rect">
              <a:avLst/>
            </a:prstGeom>
            <a:noFill/>
          </p:spPr>
          <p:txBody>
            <a:bodyPr wrap="none" rtlCol="0">
              <a:spAutoFit/>
            </a:bodyPr>
            <a:lstStyle/>
            <a:p>
              <a:pPr defTabSz="914400"/>
              <a:r>
                <a:rPr lang="en-US" dirty="0">
                  <a:solidFill>
                    <a:prstClr val="white"/>
                  </a:solidFill>
                </a:rPr>
                <a:t>File Server</a:t>
              </a:r>
            </a:p>
          </p:txBody>
        </p:sp>
      </p:grpSp>
      <p:cxnSp>
        <p:nvCxnSpPr>
          <p:cNvPr id="69" name="Straight Arrow Connector 68"/>
          <p:cNvCxnSpPr>
            <a:stCxn id="80" idx="3"/>
            <a:endCxn id="53"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30" idx="0"/>
            <a:endCxn id="53"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79" idx="2"/>
            <a:endCxn id="24"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32" idx="3"/>
            <a:endCxn id="27"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364488" y="2136108"/>
            <a:ext cx="1801469" cy="614504"/>
            <a:chOff x="144154" y="2312570"/>
            <a:chExt cx="1801469" cy="614504"/>
          </a:xfrm>
        </p:grpSpPr>
        <p:pic>
          <p:nvPicPr>
            <p:cNvPr id="74" name="Picture 73"/>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75" name="Picture 74"/>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76" name="Picture 75"/>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77" name="Straight Arrow Connector 76"/>
          <p:cNvCxnSpPr>
            <a:endCxn id="20"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20" idx="3"/>
            <a:endCxn id="43"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Metering</a:t>
            </a:r>
          </a:p>
        </p:txBody>
      </p:sp>
      <p:pic>
        <p:nvPicPr>
          <p:cNvPr id="80" name="Picture 79"/>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81" name="TextBox 80"/>
          <p:cNvSpPr txBox="1"/>
          <p:nvPr/>
        </p:nvSpPr>
        <p:spPr>
          <a:xfrm>
            <a:off x="5198900" y="918035"/>
            <a:ext cx="1433406" cy="646331"/>
          </a:xfrm>
          <a:prstGeom prst="rect">
            <a:avLst/>
          </a:prstGeom>
          <a:noFill/>
        </p:spPr>
        <p:txBody>
          <a:bodyPr wrap="none" rtlCol="0">
            <a:spAutoFit/>
          </a:bodyPr>
          <a:lstStyle/>
          <a:p>
            <a:pPr defTabSz="914400"/>
            <a:r>
              <a:rPr lang="en-US" dirty="0">
                <a:solidFill>
                  <a:prstClr val="white"/>
                </a:solidFill>
              </a:rPr>
              <a:t>Deployment</a:t>
            </a:r>
          </a:p>
          <a:p>
            <a:pPr algn="ctr" defTabSz="914400"/>
            <a:r>
              <a:rPr lang="en-US" dirty="0">
                <a:solidFill>
                  <a:prstClr val="white"/>
                </a:solidFill>
              </a:rPr>
              <a:t>Server(s)</a:t>
            </a:r>
          </a:p>
        </p:txBody>
      </p:sp>
      <p:cxnSp>
        <p:nvCxnSpPr>
          <p:cNvPr id="82" name="Straight Arrow Connector 81"/>
          <p:cNvCxnSpPr>
            <a:stCxn id="46" idx="2"/>
            <a:endCxn id="80"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9328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pPr/>
              <a:t>13</a:t>
            </a:fld>
            <a:endParaRPr lang="en-US" dirty="0"/>
          </a:p>
        </p:txBody>
      </p:sp>
      <p:sp>
        <p:nvSpPr>
          <p:cNvPr id="5" name="Rectangle 4"/>
          <p:cNvSpPr/>
          <p:nvPr/>
        </p:nvSpPr>
        <p:spPr>
          <a:xfrm>
            <a:off x="3623431" y="2667864"/>
            <a:ext cx="5788764" cy="1323439"/>
          </a:xfrm>
          <a:prstGeom prst="rect">
            <a:avLst/>
          </a:prstGeom>
        </p:spPr>
        <p:txBody>
          <a:bodyPr wrap="none">
            <a:spAutoFit/>
          </a:bodyPr>
          <a:lstStyle/>
          <a:p>
            <a:r>
              <a:rPr lang="en-US" sz="8000" dirty="0" smtClean="0"/>
              <a:t>MOBILE APPS</a:t>
            </a:r>
            <a:endParaRPr lang="en-CA" sz="8000" dirty="0"/>
          </a:p>
        </p:txBody>
      </p:sp>
      <p:pic>
        <p:nvPicPr>
          <p:cNvPr id="6" name="Picture 5"/>
          <p:cNvPicPr>
            <a:picLocks noChangeAspect="1"/>
          </p:cNvPicPr>
          <p:nvPr/>
        </p:nvPicPr>
        <p:blipFill>
          <a:blip r:embed="rId2"/>
          <a:stretch>
            <a:fillRect/>
          </a:stretch>
        </p:blipFill>
        <p:spPr>
          <a:xfrm>
            <a:off x="3036486" y="3009543"/>
            <a:ext cx="445770" cy="640080"/>
          </a:xfrm>
          <a:prstGeom prst="rect">
            <a:avLst/>
          </a:prstGeom>
          <a:solidFill>
            <a:schemeClr val="tx1"/>
          </a:solidFill>
          <a:ln>
            <a:solidFill>
              <a:schemeClr val="tx1"/>
            </a:solidFill>
          </a:ln>
        </p:spPr>
      </p:pic>
    </p:spTree>
    <p:extLst>
      <p:ext uri="{BB962C8B-B14F-4D97-AF65-F5344CB8AC3E}">
        <p14:creationId xmlns:p14="http://schemas.microsoft.com/office/powerpoint/2010/main" val="13776194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 name="TextBox 6"/>
          <p:cNvSpPr txBox="1"/>
          <p:nvPr/>
        </p:nvSpPr>
        <p:spPr>
          <a:xfrm>
            <a:off x="5242559" y="850299"/>
            <a:ext cx="6611389" cy="5470988"/>
          </a:xfrm>
          <a:prstGeom prst="rect">
            <a:avLst/>
          </a:prstGeom>
          <a:noFill/>
        </p:spPr>
        <p:txBody>
          <a:bodyPr wrap="square" rtlCol="0" anchor="t" anchorCtr="0">
            <a:noAutofit/>
          </a:bodyPr>
          <a:lstStyle/>
          <a:p>
            <a:pPr marL="63500" defTabSz="896181">
              <a:spcAft>
                <a:spcPts val="2400"/>
              </a:spcAft>
            </a:pPr>
            <a:r>
              <a:rPr lang="en-US" sz="3200" dirty="0" smtClean="0">
                <a:solidFill>
                  <a:srgbClr val="FFFFFF"/>
                </a:solidFill>
              </a:rPr>
              <a:t>New capabilities for Mobile apps:</a:t>
            </a:r>
            <a:endParaRPr lang="en-US" sz="3200" dirty="0">
              <a:solidFill>
                <a:srgbClr val="FFFFFF"/>
              </a:solidFill>
            </a:endParaRPr>
          </a:p>
          <a:p>
            <a:pPr marL="872744" lvl="1" indent="-342900" defTabSz="896181">
              <a:spcAft>
                <a:spcPts val="2400"/>
              </a:spcAft>
              <a:buFont typeface="Arial" panose="020B0604020202020204" pitchFamily="34" charset="0"/>
              <a:buChar char="•"/>
            </a:pPr>
            <a:r>
              <a:rPr lang="en-US" sz="2400" dirty="0" err="1" smtClean="0">
                <a:solidFill>
                  <a:srgbClr val="FFFFFF"/>
                </a:solidFill>
              </a:rPr>
              <a:t>WebJobs</a:t>
            </a:r>
            <a:r>
              <a:rPr lang="en-US" sz="2400" dirty="0" smtClean="0">
                <a:solidFill>
                  <a:srgbClr val="FFFFFF"/>
                </a:solidFill>
              </a:rPr>
              <a:t> for long running tasks</a:t>
            </a:r>
          </a:p>
          <a:p>
            <a:pPr marL="872744" lvl="1" indent="-342900" defTabSz="896181">
              <a:spcAft>
                <a:spcPts val="2400"/>
              </a:spcAft>
              <a:buFont typeface="Arial" panose="020B0604020202020204" pitchFamily="34" charset="0"/>
              <a:buChar char="•"/>
            </a:pPr>
            <a:r>
              <a:rPr lang="en-US" sz="2400" dirty="0" smtClean="0">
                <a:solidFill>
                  <a:srgbClr val="FFFFFF"/>
                </a:solidFill>
              </a:rPr>
              <a:t>CI with </a:t>
            </a:r>
            <a:r>
              <a:rPr lang="en-US" sz="2400" dirty="0" err="1" smtClean="0">
                <a:solidFill>
                  <a:srgbClr val="FFFFFF"/>
                </a:solidFill>
              </a:rPr>
              <a:t>GitHub</a:t>
            </a:r>
            <a:r>
              <a:rPr lang="en-US" sz="2400" dirty="0" smtClean="0">
                <a:solidFill>
                  <a:srgbClr val="FFFFFF"/>
                </a:solidFill>
              </a:rPr>
              <a:t>, </a:t>
            </a:r>
            <a:r>
              <a:rPr lang="en-US" sz="2400" dirty="0" err="1" smtClean="0">
                <a:solidFill>
                  <a:srgbClr val="FFFFFF"/>
                </a:solidFill>
              </a:rPr>
              <a:t>BitBucket</a:t>
            </a:r>
            <a:r>
              <a:rPr lang="en-US" sz="2400" dirty="0" smtClean="0">
                <a:solidFill>
                  <a:srgbClr val="FFFFFF"/>
                </a:solidFill>
              </a:rPr>
              <a:t>, VSO </a:t>
            </a:r>
          </a:p>
          <a:p>
            <a:pPr marL="872744" lvl="1" indent="-342900" defTabSz="896181">
              <a:spcAft>
                <a:spcPts val="2400"/>
              </a:spcAft>
              <a:buFont typeface="Arial" panose="020B0604020202020204" pitchFamily="34" charset="0"/>
              <a:buChar char="•"/>
            </a:pPr>
            <a:r>
              <a:rPr lang="en-US" sz="2400" dirty="0" smtClean="0">
                <a:solidFill>
                  <a:srgbClr val="FFFFFF"/>
                </a:solidFill>
              </a:rPr>
              <a:t>Auto-load balance, </a:t>
            </a:r>
            <a:r>
              <a:rPr lang="en-US" sz="2400" dirty="0" err="1" smtClean="0">
                <a:solidFill>
                  <a:srgbClr val="FFFFFF"/>
                </a:solidFill>
              </a:rPr>
              <a:t>Autoscale</a:t>
            </a:r>
            <a:r>
              <a:rPr lang="en-US" sz="2400" dirty="0" smtClean="0">
                <a:solidFill>
                  <a:srgbClr val="FFFFFF"/>
                </a:solidFill>
              </a:rPr>
              <a:t>, Geo DR</a:t>
            </a:r>
          </a:p>
          <a:p>
            <a:pPr marL="872744" lvl="1" indent="-342900" defTabSz="896181">
              <a:spcAft>
                <a:spcPts val="2400"/>
              </a:spcAft>
              <a:buFont typeface="Arial" panose="020B0604020202020204" pitchFamily="34" charset="0"/>
              <a:buChar char="•"/>
            </a:pPr>
            <a:r>
              <a:rPr lang="en-US" sz="2400" dirty="0" smtClean="0">
                <a:solidFill>
                  <a:srgbClr val="FFFFFF"/>
                </a:solidFill>
              </a:rPr>
              <a:t>Virtual networking and hybrid connections</a:t>
            </a:r>
          </a:p>
          <a:p>
            <a:pPr marL="872744" lvl="1" indent="-342900" defTabSz="896181">
              <a:spcAft>
                <a:spcPts val="2400"/>
              </a:spcAft>
              <a:buFont typeface="Arial" panose="020B0604020202020204" pitchFamily="34" charset="0"/>
              <a:buChar char="•"/>
            </a:pPr>
            <a:r>
              <a:rPr lang="en-US" sz="2400" dirty="0" smtClean="0">
                <a:solidFill>
                  <a:srgbClr val="FFFFFF"/>
                </a:solidFill>
              </a:rPr>
              <a:t>Site slots for staged deployments</a:t>
            </a:r>
          </a:p>
          <a:p>
            <a:pPr marL="872744" lvl="1" indent="-342900" defTabSz="896181">
              <a:spcAft>
                <a:spcPts val="2400"/>
              </a:spcAft>
              <a:buFont typeface="Arial" panose="020B0604020202020204" pitchFamily="34" charset="0"/>
              <a:buChar char="•"/>
            </a:pPr>
            <a:r>
              <a:rPr lang="en-US" sz="2400" dirty="0">
                <a:solidFill>
                  <a:srgbClr val="FFFFFF"/>
                </a:solidFill>
              </a:rPr>
              <a:t>Push Notifications, Notification </a:t>
            </a:r>
            <a:r>
              <a:rPr lang="en-US" sz="2400" dirty="0" smtClean="0">
                <a:solidFill>
                  <a:srgbClr val="FFFFFF"/>
                </a:solidFill>
              </a:rPr>
              <a:t>Hubs</a:t>
            </a:r>
          </a:p>
          <a:p>
            <a:pPr marL="872744" lvl="1" indent="-342900" defTabSz="896181">
              <a:spcAft>
                <a:spcPts val="2400"/>
              </a:spcAft>
              <a:buFont typeface="Arial" panose="020B0604020202020204" pitchFamily="34" charset="0"/>
              <a:buChar char="•"/>
            </a:pPr>
            <a:r>
              <a:rPr lang="en-US" sz="2400" dirty="0" smtClean="0">
                <a:solidFill>
                  <a:srgbClr val="FFFFFF"/>
                </a:solidFill>
              </a:rPr>
              <a:t>Authentication </a:t>
            </a:r>
            <a:r>
              <a:rPr lang="en-US" sz="2400" dirty="0">
                <a:solidFill>
                  <a:srgbClr val="FFFFFF"/>
                </a:solidFill>
              </a:rPr>
              <a:t>via </a:t>
            </a:r>
            <a:r>
              <a:rPr lang="en-US" sz="2400" dirty="0" smtClean="0">
                <a:solidFill>
                  <a:srgbClr val="FFFFFF"/>
                </a:solidFill>
              </a:rPr>
              <a:t>OAuth Identity </a:t>
            </a:r>
            <a:r>
              <a:rPr lang="en-US" sz="2400" dirty="0">
                <a:solidFill>
                  <a:srgbClr val="FFFFFF"/>
                </a:solidFill>
              </a:rPr>
              <a:t>Providers</a:t>
            </a:r>
          </a:p>
          <a:p>
            <a:pPr marL="872744" lvl="1" indent="-342900" defTabSz="896181">
              <a:spcAft>
                <a:spcPts val="2400"/>
              </a:spcAft>
              <a:buFont typeface="Arial" panose="020B0604020202020204" pitchFamily="34" charset="0"/>
              <a:buChar char="•"/>
            </a:pPr>
            <a:endParaRPr lang="en-US" sz="2400" dirty="0" smtClean="0">
              <a:solidFill>
                <a:srgbClr val="FFFFFF"/>
              </a:solidFill>
            </a:endParaRPr>
          </a:p>
          <a:p>
            <a:pPr marL="872744" lvl="1" indent="-342900" defTabSz="896181">
              <a:spcAft>
                <a:spcPts val="2400"/>
              </a:spcAft>
              <a:buFont typeface="Arial" panose="020B0604020202020204" pitchFamily="34" charset="0"/>
              <a:buChar char="•"/>
            </a:pPr>
            <a:endParaRPr lang="en-US" sz="2400" dirty="0">
              <a:solidFill>
                <a:srgbClr val="FFFFFF"/>
              </a:solidFill>
            </a:endParaRPr>
          </a:p>
          <a:p>
            <a:pPr marL="872744" lvl="1" indent="-342900" defTabSz="896181">
              <a:spcAft>
                <a:spcPts val="2400"/>
              </a:spcAft>
              <a:buFont typeface="Arial" panose="020B0604020202020204" pitchFamily="34" charset="0"/>
              <a:buChar char="•"/>
            </a:pPr>
            <a:endParaRPr lang="en-US" sz="2400" dirty="0" smtClean="0">
              <a:solidFill>
                <a:srgbClr val="FFFFFF"/>
              </a:solidFill>
            </a:endParaRPr>
          </a:p>
        </p:txBody>
      </p:sp>
      <p:sp>
        <p:nvSpPr>
          <p:cNvPr id="8" name="Rectangle 7"/>
          <p:cNvSpPr/>
          <p:nvPr/>
        </p:nvSpPr>
        <p:spPr>
          <a:xfrm>
            <a:off x="1485719" y="3777255"/>
            <a:ext cx="2627129" cy="830997"/>
          </a:xfrm>
          <a:prstGeom prst="rect">
            <a:avLst/>
          </a:prstGeom>
        </p:spPr>
        <p:txBody>
          <a:bodyPr wrap="none">
            <a:spAutoFit/>
          </a:bodyPr>
          <a:lstStyle/>
          <a:p>
            <a:pPr algn="ctr" defTabSz="896181"/>
            <a:r>
              <a:rPr lang="en-US" sz="2400" dirty="0" smtClean="0">
                <a:solidFill>
                  <a:srgbClr val="FFFFFF"/>
                </a:solidFill>
              </a:rPr>
              <a:t>Mobile services plus</a:t>
            </a:r>
          </a:p>
          <a:p>
            <a:pPr algn="ctr" defTabSz="896181">
              <a:spcAft>
                <a:spcPts val="1800"/>
              </a:spcAft>
            </a:pPr>
            <a:r>
              <a:rPr lang="en-US" sz="2400" dirty="0" smtClean="0">
                <a:solidFill>
                  <a:srgbClr val="FFFFFF"/>
                </a:solidFill>
              </a:rPr>
              <a:t>a whole lot more</a:t>
            </a:r>
          </a:p>
        </p:txBody>
      </p:sp>
      <p:grpSp>
        <p:nvGrpSpPr>
          <p:cNvPr id="9" name="Group 8"/>
          <p:cNvGrpSpPr/>
          <p:nvPr/>
        </p:nvGrpSpPr>
        <p:grpSpPr>
          <a:xfrm>
            <a:off x="1414766" y="2247575"/>
            <a:ext cx="2635519" cy="1424813"/>
            <a:chOff x="8857428" y="774015"/>
            <a:chExt cx="2635519" cy="1424813"/>
          </a:xfrm>
        </p:grpSpPr>
        <p:sp>
          <p:nvSpPr>
            <p:cNvPr id="10" name="TextBox 9"/>
            <p:cNvSpPr txBox="1"/>
            <p:nvPr/>
          </p:nvSpPr>
          <p:spPr>
            <a:xfrm>
              <a:off x="8857428" y="1701980"/>
              <a:ext cx="2635519" cy="496848"/>
            </a:xfrm>
            <a:prstGeom prst="flowChartOffpageConnector">
              <a:avLst/>
            </a:prstGeom>
            <a:noFill/>
          </p:spPr>
          <p:txBody>
            <a:bodyPr wrap="square" rtlCol="0">
              <a:spAutoFit/>
            </a:bodyPr>
            <a:lstStyle/>
            <a:p>
              <a:pPr algn="ctr" defTabSz="914400">
                <a:defRPr/>
              </a:pPr>
              <a:r>
                <a:rPr lang="en-US" sz="2000" b="1" kern="0" cap="all" dirty="0" smtClean="0">
                  <a:solidFill>
                    <a:srgbClr val="FFFFFF"/>
                  </a:solidFill>
                </a:rPr>
                <a:t>Mobile Apps</a:t>
              </a:r>
            </a:p>
          </p:txBody>
        </p:sp>
        <p:pic>
          <p:nvPicPr>
            <p:cNvPr id="11" name="Picture 10"/>
            <p:cNvPicPr>
              <a:picLocks noChangeAspect="1"/>
            </p:cNvPicPr>
            <p:nvPr/>
          </p:nvPicPr>
          <p:blipFill>
            <a:blip r:embed="rId3"/>
            <a:stretch>
              <a:fillRect/>
            </a:stretch>
          </p:blipFill>
          <p:spPr>
            <a:xfrm>
              <a:off x="9897141" y="774015"/>
              <a:ext cx="556316" cy="798813"/>
            </a:xfrm>
            <a:prstGeom prst="rect">
              <a:avLst/>
            </a:prstGeom>
          </p:spPr>
        </p:pic>
      </p:grpSp>
    </p:spTree>
    <p:extLst>
      <p:ext uri="{BB962C8B-B14F-4D97-AF65-F5344CB8AC3E}">
        <p14:creationId xmlns:p14="http://schemas.microsoft.com/office/powerpoint/2010/main" val="15844997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Azure Mobile Apps</a:t>
            </a:r>
            <a:endParaRPr lang="en-CA"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15</a:t>
            </a:fld>
            <a:endParaRPr lang="en-US" dirty="0"/>
          </a:p>
        </p:txBody>
      </p:sp>
      <p:pic>
        <p:nvPicPr>
          <p:cNvPr id="5" name="Picture 4"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6" name="Picture 5"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7" name="Picture 6"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8" name="Picture 7"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9" name="Picture 8"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0" name="Picture 9"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1" name="Picture 10"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12" name="Picture 1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13" name="Picture 1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14" name="Left-Right Arrow 13"/>
          <p:cNvSpPr/>
          <p:nvPr/>
        </p:nvSpPr>
        <p:spPr>
          <a:xfrm>
            <a:off x="1445846" y="3634154"/>
            <a:ext cx="3614616" cy="801077"/>
          </a:xfrm>
          <a:prstGeom prst="leftRight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8930051" y="1388962"/>
            <a:ext cx="3056061" cy="584776"/>
          </a:xfrm>
          <a:prstGeom prst="rect">
            <a:avLst/>
          </a:prstGeom>
          <a:noFill/>
        </p:spPr>
        <p:txBody>
          <a:bodyPr wrap="square" rtlCol="0">
            <a:spAutoFit/>
          </a:bodyPr>
          <a:lstStyle/>
          <a:p>
            <a:r>
              <a:rPr lang="en-US" sz="3200" dirty="0" smtClean="0"/>
              <a:t>Storage</a:t>
            </a:r>
            <a:endParaRPr lang="en-US" sz="4000" dirty="0"/>
          </a:p>
        </p:txBody>
      </p:sp>
      <p:sp>
        <p:nvSpPr>
          <p:cNvPr id="16" name="TextBox 15"/>
          <p:cNvSpPr txBox="1"/>
          <p:nvPr/>
        </p:nvSpPr>
        <p:spPr>
          <a:xfrm>
            <a:off x="8923694" y="2335057"/>
            <a:ext cx="3056061" cy="584776"/>
          </a:xfrm>
          <a:prstGeom prst="rect">
            <a:avLst/>
          </a:prstGeom>
          <a:noFill/>
        </p:spPr>
        <p:txBody>
          <a:bodyPr wrap="square" rtlCol="0">
            <a:spAutoFit/>
          </a:bodyPr>
          <a:lstStyle/>
          <a:p>
            <a:r>
              <a:rPr lang="en-US" sz="3200" dirty="0" smtClean="0"/>
              <a:t>Authentication</a:t>
            </a:r>
            <a:endParaRPr lang="en-US" sz="3200" dirty="0"/>
          </a:p>
        </p:txBody>
      </p:sp>
      <p:sp>
        <p:nvSpPr>
          <p:cNvPr id="17" name="TextBox 16"/>
          <p:cNvSpPr txBox="1"/>
          <p:nvPr/>
        </p:nvSpPr>
        <p:spPr>
          <a:xfrm>
            <a:off x="8937493" y="3201781"/>
            <a:ext cx="3056061" cy="584776"/>
          </a:xfrm>
          <a:prstGeom prst="rect">
            <a:avLst/>
          </a:prstGeom>
          <a:noFill/>
        </p:spPr>
        <p:txBody>
          <a:bodyPr wrap="square" rtlCol="0">
            <a:spAutoFit/>
          </a:bodyPr>
          <a:lstStyle/>
          <a:p>
            <a:r>
              <a:rPr lang="en-US" sz="3200" dirty="0" smtClean="0"/>
              <a:t>Logic</a:t>
            </a:r>
            <a:endParaRPr lang="en-US" sz="3200" dirty="0"/>
          </a:p>
        </p:txBody>
      </p:sp>
      <p:sp>
        <p:nvSpPr>
          <p:cNvPr id="18" name="TextBox 17"/>
          <p:cNvSpPr txBox="1"/>
          <p:nvPr/>
        </p:nvSpPr>
        <p:spPr>
          <a:xfrm>
            <a:off x="8937182" y="4174058"/>
            <a:ext cx="3056061" cy="584776"/>
          </a:xfrm>
          <a:prstGeom prst="rect">
            <a:avLst/>
          </a:prstGeom>
          <a:noFill/>
        </p:spPr>
        <p:txBody>
          <a:bodyPr wrap="square" rtlCol="0">
            <a:spAutoFit/>
          </a:bodyPr>
          <a:lstStyle/>
          <a:p>
            <a:r>
              <a:rPr lang="en-US" sz="3200" dirty="0" smtClean="0"/>
              <a:t>Push</a:t>
            </a:r>
            <a:endParaRPr lang="en-US" sz="3200" dirty="0"/>
          </a:p>
        </p:txBody>
      </p:sp>
      <p:sp>
        <p:nvSpPr>
          <p:cNvPr id="19" name="TextBox 18"/>
          <p:cNvSpPr txBox="1"/>
          <p:nvPr/>
        </p:nvSpPr>
        <p:spPr>
          <a:xfrm>
            <a:off x="8937182" y="5285228"/>
            <a:ext cx="3056061" cy="584776"/>
          </a:xfrm>
          <a:prstGeom prst="rect">
            <a:avLst/>
          </a:prstGeom>
          <a:noFill/>
        </p:spPr>
        <p:txBody>
          <a:bodyPr wrap="square" rtlCol="0">
            <a:spAutoFit/>
          </a:bodyPr>
          <a:lstStyle/>
          <a:p>
            <a:r>
              <a:rPr lang="en-US" sz="3200" dirty="0" smtClean="0"/>
              <a:t>Scheduler</a:t>
            </a:r>
            <a:endParaRPr lang="en-US" sz="3200" dirty="0"/>
          </a:p>
        </p:txBody>
      </p:sp>
    </p:spTree>
    <p:extLst>
      <p:ext uri="{BB962C8B-B14F-4D97-AF65-F5344CB8AC3E}">
        <p14:creationId xmlns:p14="http://schemas.microsoft.com/office/powerpoint/2010/main" val="363146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strVal val="#ppt_w*0.70"/>
                                          </p:val>
                                        </p:tav>
                                        <p:tav tm="100000">
                                          <p:val>
                                            <p:strVal val="#ppt_w"/>
                                          </p:val>
                                        </p:tav>
                                      </p:tavLst>
                                    </p:anim>
                                    <p:anim calcmode="lin" valueType="num">
                                      <p:cBhvr>
                                        <p:cTn id="8" dur="1000" fill="hold"/>
                                        <p:tgtEl>
                                          <p:spTgt spid="14"/>
                                        </p:tgtEl>
                                        <p:attrNameLst>
                                          <p:attrName>ppt_h</p:attrName>
                                        </p:attrNameLst>
                                      </p:cBhvr>
                                      <p:tavLst>
                                        <p:tav tm="0">
                                          <p:val>
                                            <p:strVal val="#ppt_h"/>
                                          </p:val>
                                        </p:tav>
                                        <p:tav tm="100000">
                                          <p:val>
                                            <p:strVal val="#ppt_h"/>
                                          </p:val>
                                        </p:tav>
                                      </p:tavLst>
                                    </p:anim>
                                    <p:animEffect transition="in" filter="fade">
                                      <p:cBhvr>
                                        <p:cTn id="9" dur="10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linds(horizontal)">
                                      <p:cBhvr>
                                        <p:cTn id="14" dur="500"/>
                                        <p:tgtEl>
                                          <p:spTgt spid="11"/>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horizontal)">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linds(horizontal)">
                                      <p:cBhvr>
                                        <p:cTn id="38" dur="500"/>
                                        <p:tgtEl>
                                          <p:spTgt spid="9"/>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linds(horizontal)">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linds(horizontal)">
                                      <p:cBhvr>
                                        <p:cTn id="46" dur="500"/>
                                        <p:tgtEl>
                                          <p:spTgt spid="10"/>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blinds(horizontal)">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dirty="0"/>
              <a:t>Structured Storage</a:t>
            </a:r>
          </a:p>
        </p:txBody>
      </p:sp>
      <p:sp>
        <p:nvSpPr>
          <p:cNvPr id="7" name="Content Placeholder 2"/>
          <p:cNvSpPr>
            <a:spLocks noGrp="1"/>
          </p:cNvSpPr>
          <p:nvPr>
            <p:ph idx="1"/>
          </p:nvPr>
        </p:nvSpPr>
        <p:spPr>
          <a:prstGeom prst="rect">
            <a:avLst/>
          </a:prstGeom>
        </p:spPr>
        <p:txBody>
          <a:bodyPr>
            <a:normAutofit lnSpcReduction="10000"/>
          </a:bodyPr>
          <a:lstStyle/>
          <a:p>
            <a:pPr defTabSz="914180">
              <a:spcBef>
                <a:spcPct val="20000"/>
              </a:spcBef>
              <a:spcAft>
                <a:spcPts val="0"/>
              </a:spcAft>
              <a:buClr>
                <a:srgbClr val="0072C6"/>
              </a:buClr>
              <a:buSzPct val="90000"/>
              <a:buFont typeface="Wingdings" panose="05000000000000000000" pitchFamily="2" charset="2"/>
              <a:buChar char="v"/>
            </a:pPr>
            <a:r>
              <a:rPr lang="en-US" sz="2800" dirty="0" smtClean="0"/>
              <a:t> Powered </a:t>
            </a:r>
            <a:r>
              <a:rPr lang="en-US" sz="2800" dirty="0"/>
              <a:t>by SQL Database</a:t>
            </a:r>
          </a:p>
          <a:p>
            <a:pPr lvl="0" defTabSz="914180">
              <a:spcBef>
                <a:spcPct val="20000"/>
              </a:spcBef>
              <a:spcAft>
                <a:spcPts val="0"/>
              </a:spcAft>
              <a:buClr>
                <a:srgbClr val="0072C6"/>
              </a:buClr>
              <a:buSzPct val="90000"/>
              <a:buFont typeface="Wingdings" panose="05000000000000000000" pitchFamily="2" charset="2"/>
              <a:buChar char="v"/>
            </a:pPr>
            <a:r>
              <a:rPr lang="en-US" sz="2800" dirty="0" smtClean="0"/>
              <a:t> Supports </a:t>
            </a:r>
            <a:r>
              <a:rPr lang="en-US" sz="2800" dirty="0"/>
              <a:t>rich querying capabilities</a:t>
            </a:r>
          </a:p>
          <a:p>
            <a:pPr defTabSz="914180">
              <a:spcBef>
                <a:spcPct val="20000"/>
              </a:spcBef>
              <a:spcAft>
                <a:spcPts val="0"/>
              </a:spcAft>
              <a:buClr>
                <a:srgbClr val="0072C6"/>
              </a:buClr>
              <a:buSzPct val="90000"/>
              <a:buFont typeface="Wingdings" panose="05000000000000000000" pitchFamily="2" charset="2"/>
              <a:buChar char="v"/>
            </a:pPr>
            <a:r>
              <a:rPr lang="en-US" sz="2800" dirty="0" smtClean="0"/>
              <a:t> Dynamic </a:t>
            </a:r>
            <a:r>
              <a:rPr lang="en-US" sz="2800" dirty="0"/>
              <a:t>Schematization</a:t>
            </a:r>
          </a:p>
          <a:p>
            <a:pPr lvl="0" defTabSz="914180">
              <a:spcBef>
                <a:spcPct val="20000"/>
              </a:spcBef>
              <a:spcAft>
                <a:spcPts val="0"/>
              </a:spcAft>
              <a:buClr>
                <a:srgbClr val="0072C6"/>
              </a:buClr>
              <a:buSzPct val="90000"/>
              <a:buFont typeface="Wingdings" panose="05000000000000000000" pitchFamily="2" charset="2"/>
              <a:buChar char="v"/>
            </a:pPr>
            <a:r>
              <a:rPr lang="en-US" sz="2800" dirty="0" smtClean="0"/>
              <a:t> Data </a:t>
            </a:r>
            <a:r>
              <a:rPr lang="en-US" sz="2800" dirty="0"/>
              <a:t>management in:</a:t>
            </a:r>
          </a:p>
          <a:p>
            <a:pPr marL="572574" lvl="1" indent="-236498" defTabSz="914180">
              <a:spcBef>
                <a:spcPct val="20000"/>
              </a:spcBef>
              <a:spcAft>
                <a:spcPts val="0"/>
              </a:spcAft>
              <a:buClr>
                <a:srgbClr val="0072C6"/>
              </a:buClr>
              <a:buSzPct val="90000"/>
              <a:buFont typeface="Wingdings" panose="05000000000000000000" pitchFamily="2" charset="2"/>
              <a:buChar char="§"/>
            </a:pPr>
            <a:r>
              <a:rPr lang="en-US" sz="2400" dirty="0"/>
              <a:t>Azure Portal</a:t>
            </a:r>
          </a:p>
          <a:p>
            <a:pPr marL="572574" lvl="1" indent="-236498" defTabSz="914180">
              <a:spcBef>
                <a:spcPct val="20000"/>
              </a:spcBef>
              <a:spcAft>
                <a:spcPts val="0"/>
              </a:spcAft>
              <a:buClr>
                <a:srgbClr val="0072C6"/>
              </a:buClr>
              <a:buSzPct val="90000"/>
              <a:buFont typeface="Wingdings" panose="05000000000000000000" pitchFamily="2" charset="2"/>
              <a:buChar char="§"/>
            </a:pPr>
            <a:r>
              <a:rPr lang="en-US" sz="2400" dirty="0"/>
              <a:t>SQL Portal (Silverlight)</a:t>
            </a:r>
          </a:p>
          <a:p>
            <a:pPr marL="572574" lvl="1" indent="-236498" defTabSz="914180">
              <a:spcBef>
                <a:spcPct val="20000"/>
              </a:spcBef>
              <a:spcAft>
                <a:spcPts val="0"/>
              </a:spcAft>
              <a:buClr>
                <a:srgbClr val="0072C6"/>
              </a:buClr>
              <a:buSzPct val="90000"/>
              <a:buFont typeface="Wingdings" panose="05000000000000000000" pitchFamily="2" charset="2"/>
              <a:buChar char="§"/>
            </a:pPr>
            <a:r>
              <a:rPr lang="en-US" sz="2400" dirty="0"/>
              <a:t>SQL Management Studio</a:t>
            </a:r>
          </a:p>
          <a:p>
            <a:pPr marL="572574" lvl="1" indent="-236498" defTabSz="914180">
              <a:spcBef>
                <a:spcPct val="20000"/>
              </a:spcBef>
              <a:spcAft>
                <a:spcPts val="0"/>
              </a:spcAft>
              <a:buClr>
                <a:srgbClr val="0072C6"/>
              </a:buClr>
              <a:buSzPct val="90000"/>
              <a:buFont typeface="Wingdings" panose="05000000000000000000" pitchFamily="2" charset="2"/>
              <a:buChar char="§"/>
            </a:pPr>
            <a:r>
              <a:rPr lang="en-US" sz="2400" dirty="0"/>
              <a:t>REST API</a:t>
            </a:r>
          </a:p>
          <a:p>
            <a:pPr marL="572574" lvl="1" indent="-236498" defTabSz="914180">
              <a:spcBef>
                <a:spcPct val="20000"/>
              </a:spcBef>
              <a:spcAft>
                <a:spcPts val="0"/>
              </a:spcAft>
              <a:buClr>
                <a:srgbClr val="0072C6"/>
              </a:buClr>
              <a:buSzPct val="90000"/>
              <a:buFont typeface="Wingdings" panose="05000000000000000000" pitchFamily="2" charset="2"/>
              <a:buChar char="§"/>
            </a:pPr>
            <a:r>
              <a:rPr lang="en-US" sz="2400" dirty="0"/>
              <a:t>Azure CLI Tools</a:t>
            </a:r>
          </a:p>
          <a:p>
            <a:pPr marL="572574" lvl="1" indent="-236498" defTabSz="914180">
              <a:spcBef>
                <a:spcPct val="20000"/>
              </a:spcBef>
              <a:spcAft>
                <a:spcPts val="0"/>
              </a:spcAft>
              <a:buClr>
                <a:srgbClr val="0072C6"/>
              </a:buClr>
              <a:buSzPct val="90000"/>
              <a:buFont typeface="Wingdings" panose="05000000000000000000" pitchFamily="2" charset="2"/>
              <a:buChar char="§"/>
            </a:pPr>
            <a:r>
              <a:rPr lang="en-US" sz="2400" dirty="0"/>
              <a:t>SQL CLI</a:t>
            </a:r>
          </a:p>
        </p:txBody>
      </p:sp>
      <p:sp>
        <p:nvSpPr>
          <p:cNvPr id="4" name="Slide Number Placeholder 3"/>
          <p:cNvSpPr>
            <a:spLocks noGrp="1"/>
          </p:cNvSpPr>
          <p:nvPr>
            <p:ph type="sldNum" sz="quarter" idx="12"/>
          </p:nvPr>
        </p:nvSpPr>
        <p:spPr/>
        <p:txBody>
          <a:bodyPr/>
          <a:lstStyle/>
          <a:p>
            <a:fld id="{4FAB73BC-B049-4115-A692-8D63A059BFB8}" type="slidenum">
              <a:rPr lang="en-US" smtClean="0"/>
              <a:pPr/>
              <a:t>16</a:t>
            </a:fld>
            <a:endParaRPr lang="en-US" dirty="0"/>
          </a:p>
        </p:txBody>
      </p:sp>
    </p:spTree>
    <p:extLst>
      <p:ext uri="{BB962C8B-B14F-4D97-AF65-F5344CB8AC3E}">
        <p14:creationId xmlns:p14="http://schemas.microsoft.com/office/powerpoint/2010/main" val="19497043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pPr/>
              <a:t>17</a:t>
            </a:fld>
            <a:endParaRPr lang="en-US" dirty="0"/>
          </a:p>
        </p:txBody>
      </p:sp>
      <p:sp>
        <p:nvSpPr>
          <p:cNvPr id="5" name="Rectangle 4"/>
          <p:cNvSpPr/>
          <p:nvPr/>
        </p:nvSpPr>
        <p:spPr>
          <a:xfrm>
            <a:off x="2011813" y="1932765"/>
            <a:ext cx="8587776" cy="2554545"/>
          </a:xfrm>
          <a:prstGeom prst="rect">
            <a:avLst/>
          </a:prstGeom>
        </p:spPr>
        <p:txBody>
          <a:bodyPr wrap="square">
            <a:spAutoFit/>
          </a:bodyPr>
          <a:lstStyle/>
          <a:p>
            <a:r>
              <a:rPr lang="en-US" sz="8000" dirty="0" smtClean="0"/>
              <a:t>DEMO: WEB APP &amp; 							</a:t>
            </a:r>
            <a:r>
              <a:rPr lang="en-CA" sz="8000" dirty="0" smtClean="0"/>
              <a:t>MOBILE APP</a:t>
            </a:r>
            <a:endParaRPr lang="en-CA" sz="8000" dirty="0"/>
          </a:p>
        </p:txBody>
      </p:sp>
    </p:spTree>
    <p:extLst>
      <p:ext uri="{BB962C8B-B14F-4D97-AF65-F5344CB8AC3E}">
        <p14:creationId xmlns:p14="http://schemas.microsoft.com/office/powerpoint/2010/main" val="17395609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pPr/>
              <a:t>18</a:t>
            </a:fld>
            <a:endParaRPr lang="en-US" dirty="0"/>
          </a:p>
        </p:txBody>
      </p:sp>
      <p:sp>
        <p:nvSpPr>
          <p:cNvPr id="5" name="Rectangle 4"/>
          <p:cNvSpPr/>
          <p:nvPr/>
        </p:nvSpPr>
        <p:spPr>
          <a:xfrm>
            <a:off x="4001118" y="2667863"/>
            <a:ext cx="5437322" cy="1323439"/>
          </a:xfrm>
          <a:prstGeom prst="rect">
            <a:avLst/>
          </a:prstGeom>
        </p:spPr>
        <p:txBody>
          <a:bodyPr wrap="none">
            <a:spAutoFit/>
          </a:bodyPr>
          <a:lstStyle/>
          <a:p>
            <a:r>
              <a:rPr lang="en-US" sz="8000" dirty="0" smtClean="0"/>
              <a:t>LOGIC APPS</a:t>
            </a:r>
            <a:endParaRPr lang="en-CA" sz="8000" dirty="0"/>
          </a:p>
        </p:txBody>
      </p:sp>
      <p:pic>
        <p:nvPicPr>
          <p:cNvPr id="6" name="Picture 5"/>
          <p:cNvPicPr>
            <a:picLocks noChangeAspect="1"/>
          </p:cNvPicPr>
          <p:nvPr/>
        </p:nvPicPr>
        <p:blipFill>
          <a:blip r:embed="rId2"/>
          <a:stretch>
            <a:fillRect/>
          </a:stretch>
        </p:blipFill>
        <p:spPr>
          <a:xfrm>
            <a:off x="3203350" y="3009542"/>
            <a:ext cx="640795" cy="640080"/>
          </a:xfrm>
          <a:prstGeom prst="rect">
            <a:avLst/>
          </a:prstGeom>
          <a:solidFill>
            <a:schemeClr val="tx1"/>
          </a:solidFill>
          <a:ln>
            <a:solidFill>
              <a:schemeClr val="tx1"/>
            </a:solidFill>
          </a:ln>
        </p:spPr>
      </p:pic>
    </p:spTree>
    <p:extLst>
      <p:ext uri="{BB962C8B-B14F-4D97-AF65-F5344CB8AC3E}">
        <p14:creationId xmlns:p14="http://schemas.microsoft.com/office/powerpoint/2010/main" val="24945856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3" name="TextBox 22"/>
          <p:cNvSpPr txBox="1"/>
          <p:nvPr/>
        </p:nvSpPr>
        <p:spPr>
          <a:xfrm>
            <a:off x="4882341" y="890728"/>
            <a:ext cx="7038110" cy="5123043"/>
          </a:xfrm>
          <a:prstGeom prst="rect">
            <a:avLst/>
          </a:prstGeom>
          <a:noFill/>
        </p:spPr>
        <p:txBody>
          <a:bodyPr wrap="square" rtlCol="0" anchor="t" anchorCtr="0">
            <a:noAutofit/>
          </a:bodyPr>
          <a:lstStyle/>
          <a:p>
            <a:pPr marL="63500" defTabSz="896181">
              <a:spcAft>
                <a:spcPts val="2400"/>
              </a:spcAft>
            </a:pPr>
            <a:r>
              <a:rPr lang="en-US" sz="3200" dirty="0" smtClean="0">
                <a:solidFill>
                  <a:srgbClr val="FFFFFF"/>
                </a:solidFill>
              </a:rPr>
              <a:t>New Logic Apps for easy automation</a:t>
            </a:r>
            <a:endParaRPr lang="en-US" sz="3200" dirty="0">
              <a:solidFill>
                <a:srgbClr val="FFFFFF"/>
              </a:solidFill>
            </a:endParaRPr>
          </a:p>
          <a:p>
            <a:pPr marL="872744" lvl="1" indent="-342900" defTabSz="896181">
              <a:spcAft>
                <a:spcPts val="2400"/>
              </a:spcAft>
              <a:buFont typeface="Arial" panose="020B0604020202020204" pitchFamily="34" charset="0"/>
              <a:buChar char="•"/>
            </a:pPr>
            <a:r>
              <a:rPr lang="en-US" sz="2400" dirty="0" smtClean="0">
                <a:solidFill>
                  <a:srgbClr val="FFFFFF"/>
                </a:solidFill>
              </a:rPr>
              <a:t>No code designer for rapid creation</a:t>
            </a:r>
          </a:p>
          <a:p>
            <a:pPr marL="1329944" lvl="2" indent="-342900" defTabSz="896181">
              <a:spcAft>
                <a:spcPts val="2400"/>
              </a:spcAft>
              <a:buFont typeface="Arial" panose="020B0604020202020204" pitchFamily="34" charset="0"/>
              <a:buChar char="•"/>
            </a:pPr>
            <a:r>
              <a:rPr lang="en-US" sz="2400" dirty="0" smtClean="0">
                <a:solidFill>
                  <a:srgbClr val="FFFFFF"/>
                </a:solidFill>
              </a:rPr>
              <a:t>Drag and Drop</a:t>
            </a:r>
          </a:p>
          <a:p>
            <a:pPr marL="872744" lvl="1" indent="-342900" defTabSz="896181">
              <a:spcAft>
                <a:spcPts val="2400"/>
              </a:spcAft>
              <a:buFont typeface="Arial" panose="020B0604020202020204" pitchFamily="34" charset="0"/>
              <a:buChar char="•"/>
            </a:pPr>
            <a:r>
              <a:rPr lang="en-US" sz="2400" dirty="0" smtClean="0">
                <a:solidFill>
                  <a:srgbClr val="FFFFFF"/>
                </a:solidFill>
              </a:rPr>
              <a:t>Dozens of pre-built templates to get started</a:t>
            </a:r>
          </a:p>
          <a:p>
            <a:pPr marL="872744" lvl="1" indent="-342900" defTabSz="896181">
              <a:spcAft>
                <a:spcPts val="2400"/>
              </a:spcAft>
              <a:buFont typeface="Arial" panose="020B0604020202020204" pitchFamily="34" charset="0"/>
              <a:buChar char="•"/>
            </a:pPr>
            <a:r>
              <a:rPr lang="en-US" sz="2400" dirty="0" smtClean="0">
                <a:solidFill>
                  <a:srgbClr val="FFFFFF"/>
                </a:solidFill>
              </a:rPr>
              <a:t>Out of box support for popular SaaS and on-premises apps</a:t>
            </a:r>
          </a:p>
          <a:p>
            <a:pPr marL="872744" lvl="1" indent="-342900" defTabSz="896181">
              <a:spcAft>
                <a:spcPts val="2400"/>
              </a:spcAft>
              <a:buFont typeface="Arial" panose="020B0604020202020204" pitchFamily="34" charset="0"/>
              <a:buChar char="•"/>
            </a:pPr>
            <a:r>
              <a:rPr lang="en-US" sz="2400" dirty="0" smtClean="0">
                <a:solidFill>
                  <a:srgbClr val="FFFFFF"/>
                </a:solidFill>
              </a:rPr>
              <a:t>Use with custom API apps of your own</a:t>
            </a:r>
          </a:p>
          <a:p>
            <a:pPr marL="872744" lvl="1" indent="-342900" defTabSz="896181">
              <a:spcAft>
                <a:spcPts val="2400"/>
              </a:spcAft>
              <a:buFont typeface="Arial" panose="020B0604020202020204" pitchFamily="34" charset="0"/>
              <a:buChar char="•"/>
            </a:pPr>
            <a:r>
              <a:rPr lang="en-US" sz="2400" dirty="0" smtClean="0">
                <a:solidFill>
                  <a:srgbClr val="FFFFFF"/>
                </a:solidFill>
              </a:rPr>
              <a:t>BizTalk APIs for expert integration scenarios</a:t>
            </a:r>
          </a:p>
        </p:txBody>
      </p:sp>
      <p:sp>
        <p:nvSpPr>
          <p:cNvPr id="24" name="Rectangle 23"/>
          <p:cNvSpPr/>
          <p:nvPr/>
        </p:nvSpPr>
        <p:spPr>
          <a:xfrm>
            <a:off x="1475849" y="3777255"/>
            <a:ext cx="2646878" cy="830997"/>
          </a:xfrm>
          <a:prstGeom prst="rect">
            <a:avLst/>
          </a:prstGeom>
        </p:spPr>
        <p:txBody>
          <a:bodyPr wrap="none">
            <a:spAutoFit/>
          </a:bodyPr>
          <a:lstStyle/>
          <a:p>
            <a:pPr algn="ctr" defTabSz="896181"/>
            <a:r>
              <a:rPr lang="en-US" sz="2400" dirty="0" smtClean="0">
                <a:solidFill>
                  <a:srgbClr val="FFFFFF"/>
                </a:solidFill>
              </a:rPr>
              <a:t>Automate SaaS and</a:t>
            </a:r>
          </a:p>
          <a:p>
            <a:pPr algn="ctr" defTabSz="896181"/>
            <a:r>
              <a:rPr lang="en-US" sz="2400" dirty="0" smtClean="0">
                <a:solidFill>
                  <a:srgbClr val="FFFFFF"/>
                </a:solidFill>
              </a:rPr>
              <a:t>on-premises systems</a:t>
            </a:r>
          </a:p>
        </p:txBody>
      </p:sp>
      <p:grpSp>
        <p:nvGrpSpPr>
          <p:cNvPr id="25" name="Group 24"/>
          <p:cNvGrpSpPr/>
          <p:nvPr/>
        </p:nvGrpSpPr>
        <p:grpSpPr>
          <a:xfrm>
            <a:off x="1481523" y="2330702"/>
            <a:ext cx="2635519" cy="1327594"/>
            <a:chOff x="8878944" y="3895961"/>
            <a:chExt cx="2635519" cy="1327594"/>
          </a:xfrm>
        </p:grpSpPr>
        <p:sp>
          <p:nvSpPr>
            <p:cNvPr id="26" name="TextBox 25"/>
            <p:cNvSpPr txBox="1"/>
            <p:nvPr/>
          </p:nvSpPr>
          <p:spPr>
            <a:xfrm>
              <a:off x="8878944" y="4823445"/>
              <a:ext cx="2635519" cy="400110"/>
            </a:xfrm>
            <a:prstGeom prst="rect">
              <a:avLst/>
            </a:prstGeom>
            <a:noFill/>
          </p:spPr>
          <p:txBody>
            <a:bodyPr wrap="square" rtlCol="0">
              <a:spAutoFit/>
            </a:bodyPr>
            <a:lstStyle/>
            <a:p>
              <a:pPr algn="ctr" defTabSz="914400">
                <a:defRPr/>
              </a:pPr>
              <a:r>
                <a:rPr lang="en-US" sz="2000" b="1" kern="0" cap="all" dirty="0" smtClean="0">
                  <a:solidFill>
                    <a:srgbClr val="FFFFFF"/>
                  </a:solidFill>
                </a:rPr>
                <a:t>LOGIC Apps</a:t>
              </a:r>
            </a:p>
          </p:txBody>
        </p:sp>
        <p:pic>
          <p:nvPicPr>
            <p:cNvPr id="27" name="Picture 26"/>
            <p:cNvPicPr>
              <a:picLocks noChangeAspect="1"/>
            </p:cNvPicPr>
            <p:nvPr/>
          </p:nvPicPr>
          <p:blipFill>
            <a:blip r:embed="rId3"/>
            <a:stretch>
              <a:fillRect/>
            </a:stretch>
          </p:blipFill>
          <p:spPr>
            <a:xfrm>
              <a:off x="9803408" y="3895961"/>
              <a:ext cx="727877" cy="727065"/>
            </a:xfrm>
            <a:prstGeom prst="rect">
              <a:avLst/>
            </a:prstGeom>
          </p:spPr>
        </p:pic>
      </p:grpSp>
    </p:spTree>
    <p:extLst>
      <p:ext uri="{BB962C8B-B14F-4D97-AF65-F5344CB8AC3E}">
        <p14:creationId xmlns:p14="http://schemas.microsoft.com/office/powerpoint/2010/main" val="18430393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048" y="726005"/>
            <a:ext cx="10322632" cy="1044203"/>
          </a:xfrm>
        </p:spPr>
        <p:txBody>
          <a:bodyPr>
            <a:normAutofit/>
          </a:bodyPr>
          <a:lstStyle/>
          <a:p>
            <a:r>
              <a:rPr lang="en-CA" sz="6000" dirty="0" smtClean="0">
                <a:solidFill>
                  <a:schemeClr val="tx1"/>
                </a:solidFill>
                <a:cs typeface="Segoe UI Light" panose="020B0502040204020203" pitchFamily="34" charset="0"/>
              </a:rPr>
              <a:t>About Me</a:t>
            </a:r>
            <a:endParaRPr lang="en-CA" sz="6000" dirty="0">
              <a:solidFill>
                <a:schemeClr val="tx1"/>
              </a:solidFill>
              <a:cs typeface="Segoe UI Light" panose="020B0502040204020203" pitchFamily="34" charset="0"/>
            </a:endParaRPr>
          </a:p>
        </p:txBody>
      </p:sp>
      <p:sp>
        <p:nvSpPr>
          <p:cNvPr id="3" name="Content Placeholder 2"/>
          <p:cNvSpPr>
            <a:spLocks noGrp="1"/>
          </p:cNvSpPr>
          <p:nvPr>
            <p:ph idx="1"/>
          </p:nvPr>
        </p:nvSpPr>
        <p:spPr>
          <a:xfrm>
            <a:off x="838200" y="1825625"/>
            <a:ext cx="10515600" cy="4702396"/>
          </a:xfrm>
        </p:spPr>
        <p:txBody>
          <a:bodyPr/>
          <a:lstStyle/>
          <a:p>
            <a:pPr marL="0" indent="0">
              <a:buNone/>
            </a:pPr>
            <a:endParaRPr lang="en-CA" sz="1000" dirty="0" smtClean="0">
              <a:latin typeface="Segoe UI" panose="020B0502040204020203" pitchFamily="34" charset="0"/>
              <a:cs typeface="Segoe UI" panose="020B0502040204020203" pitchFamily="34" charset="0"/>
            </a:endParaRPr>
          </a:p>
          <a:p>
            <a:pPr marL="0" indent="0">
              <a:buNone/>
            </a:pPr>
            <a:r>
              <a:rPr lang="en-CA" dirty="0" smtClean="0">
                <a:latin typeface="Segoe UI" panose="020B0502040204020203" pitchFamily="34" charset="0"/>
                <a:cs typeface="Segoe UI" panose="020B0502040204020203" pitchFamily="34" charset="0"/>
              </a:rPr>
              <a:t>	</a:t>
            </a:r>
            <a:endParaRPr lang="en-CA" dirty="0" smtClean="0"/>
          </a:p>
          <a:p>
            <a:pPr marL="0" indent="0">
              <a:buNone/>
            </a:pPr>
            <a:endParaRPr lang="en-CA" dirty="0"/>
          </a:p>
          <a:p>
            <a:pPr marL="0" indent="0">
              <a:buNone/>
            </a:pPr>
            <a:endParaRPr lang="en-CA" dirty="0" smtClean="0"/>
          </a:p>
          <a:p>
            <a:pPr marL="0" indent="0">
              <a:buNone/>
            </a:pPr>
            <a:r>
              <a:rPr lang="en-CA" dirty="0" smtClean="0"/>
              <a:t>			</a:t>
            </a:r>
            <a:endParaRPr lang="en-CA" sz="1600" dirty="0" smtClean="0"/>
          </a:p>
          <a:p>
            <a:pPr marL="0" indent="0">
              <a:buNone/>
            </a:pPr>
            <a:r>
              <a:rPr lang="en-CA" sz="1600" dirty="0" smtClean="0">
                <a:latin typeface="Segoe UI" panose="020B0502040204020203" pitchFamily="34" charset="0"/>
                <a:cs typeface="Segoe UI" panose="020B0502040204020203" pitchFamily="34" charset="0"/>
              </a:rPr>
              <a:t>			</a:t>
            </a:r>
            <a:endParaRPr lang="en-CA" sz="1800" dirty="0">
              <a:solidFill>
                <a:schemeClr val="tx1"/>
              </a:solidFill>
            </a:endParaRPr>
          </a:p>
        </p:txBody>
      </p:sp>
      <p:sp>
        <p:nvSpPr>
          <p:cNvPr id="6" name="Slide Number Placeholder 5"/>
          <p:cNvSpPr>
            <a:spLocks noGrp="1"/>
          </p:cNvSpPr>
          <p:nvPr>
            <p:ph type="sldNum" sz="quarter" idx="12"/>
          </p:nvPr>
        </p:nvSpPr>
        <p:spPr/>
        <p:txBody>
          <a:bodyPr/>
          <a:lstStyle/>
          <a:p>
            <a:fld id="{34A20FCB-A9D7-4FEA-BB15-AC16080117A0}" type="slidenum">
              <a:rPr lang="en-CA" smtClean="0"/>
              <a:t>2</a:t>
            </a:fld>
            <a:endParaRPr lang="en-CA"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0875" y="3338573"/>
            <a:ext cx="1722120" cy="923198"/>
          </a:xfrm>
          <a:prstGeom prst="rect">
            <a:avLst/>
          </a:prstGeom>
        </p:spPr>
      </p:pic>
      <p:pic>
        <p:nvPicPr>
          <p:cNvPr id="1030" name="Picture 6" descr="C:\Users\ken_c\AppData\Local\Temp\SNAGHTMLa7371c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048" y="4714079"/>
            <a:ext cx="2236155" cy="7937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3078" y="1919725"/>
            <a:ext cx="1336725" cy="1336725"/>
          </a:xfrm>
          <a:prstGeom prst="ellipse">
            <a:avLst/>
          </a:prstGeom>
          <a:ln>
            <a:noFill/>
          </a:ln>
          <a:effectLst>
            <a:softEdge rad="112500"/>
          </a:effectLst>
        </p:spPr>
      </p:pic>
      <p:graphicFrame>
        <p:nvGraphicFramePr>
          <p:cNvPr id="22" name="Table 21"/>
          <p:cNvGraphicFramePr>
            <a:graphicFrameLocks noGrp="1"/>
          </p:cNvGraphicFramePr>
          <p:nvPr>
            <p:extLst/>
          </p:nvPr>
        </p:nvGraphicFramePr>
        <p:xfrm>
          <a:off x="6131560" y="4552002"/>
          <a:ext cx="5222240" cy="1584960"/>
        </p:xfrm>
        <a:graphic>
          <a:graphicData uri="http://schemas.openxmlformats.org/drawingml/2006/table">
            <a:tbl>
              <a:tblPr firstRow="1" bandRow="1">
                <a:tableStyleId>{2D5ABB26-0587-4C30-8999-92F81FD0307C}</a:tableStyleId>
              </a:tblPr>
              <a:tblGrid>
                <a:gridCol w="1135932"/>
                <a:gridCol w="4086308"/>
              </a:tblGrid>
              <a:tr h="373106">
                <a:tc>
                  <a:txBody>
                    <a:bodyPr/>
                    <a:lstStyle/>
                    <a:p>
                      <a:r>
                        <a:rPr lang="en-CA" sz="2000" dirty="0" smtClean="0"/>
                        <a:t>Twitter:</a:t>
                      </a:r>
                      <a:endParaRPr lang="en-CA" sz="2000" b="0" dirty="0">
                        <a:solidFill>
                          <a:schemeClr val="accent1">
                            <a:lumMod val="50000"/>
                          </a:schemeClr>
                        </a:solidFill>
                        <a:latin typeface="Segoe UI" panose="020B0502040204020203" pitchFamily="34" charset="0"/>
                        <a:cs typeface="Segoe UI" panose="020B0502040204020203" pitchFamily="34" charset="0"/>
                      </a:endParaRPr>
                    </a:p>
                  </a:txBody>
                  <a:tcPr>
                    <a:solidFill>
                      <a:srgbClr val="92D050"/>
                    </a:solidFill>
                  </a:tcPr>
                </a:tc>
                <a:tc>
                  <a:txBody>
                    <a:bodyPr/>
                    <a:lstStyle/>
                    <a:p>
                      <a:r>
                        <a:rPr lang="en-CA" sz="2000" dirty="0" smtClean="0"/>
                        <a:t>@KenCenerelli</a:t>
                      </a:r>
                      <a:endParaRPr lang="en-CA" sz="2000" dirty="0">
                        <a:latin typeface="Segoe UI" panose="020B0502040204020203" pitchFamily="34" charset="0"/>
                        <a:cs typeface="Segoe UI" panose="020B0502040204020203" pitchFamily="34" charset="0"/>
                      </a:endParaRPr>
                    </a:p>
                  </a:txBody>
                  <a:tcPr>
                    <a:solidFill>
                      <a:srgbClr val="92D050"/>
                    </a:solidFill>
                  </a:tcPr>
                </a:tc>
              </a:tr>
              <a:tr h="373106">
                <a:tc>
                  <a:txBody>
                    <a:bodyPr/>
                    <a:lstStyle/>
                    <a:p>
                      <a:r>
                        <a:rPr lang="en-CA" sz="2000" dirty="0" smtClean="0"/>
                        <a:t>Email:</a:t>
                      </a:r>
                      <a:endParaRPr lang="en-CA" sz="2000" b="0" dirty="0" smtClean="0">
                        <a:solidFill>
                          <a:schemeClr val="accent1">
                            <a:lumMod val="50000"/>
                          </a:schemeClr>
                        </a:solidFill>
                        <a:latin typeface="Segoe UI" panose="020B0502040204020203" pitchFamily="34" charset="0"/>
                        <a:cs typeface="Segoe UI" panose="020B0502040204020203" pitchFamily="34" charset="0"/>
                      </a:endParaRPr>
                    </a:p>
                  </a:txBody>
                  <a:tcPr>
                    <a:solidFill>
                      <a:srgbClr val="92D050"/>
                    </a:solidFill>
                  </a:tcPr>
                </a:tc>
                <a:tc>
                  <a:txBody>
                    <a:bodyPr/>
                    <a:lstStyle/>
                    <a:p>
                      <a:r>
                        <a:rPr lang="en-CA" sz="2000" dirty="0" smtClean="0">
                          <a:solidFill>
                            <a:schemeClr val="tx1"/>
                          </a:solidFill>
                        </a:rPr>
                        <a:t>Ken_Cenerelli@Outlook.com</a:t>
                      </a:r>
                      <a:endParaRPr lang="en-CA" sz="2000" dirty="0">
                        <a:solidFill>
                          <a:schemeClr val="tx1"/>
                        </a:solidFill>
                        <a:latin typeface="Segoe UI" panose="020B0502040204020203" pitchFamily="34" charset="0"/>
                        <a:cs typeface="Segoe UI" panose="020B0502040204020203" pitchFamily="34" charset="0"/>
                      </a:endParaRPr>
                    </a:p>
                  </a:txBody>
                  <a:tcPr>
                    <a:solidFill>
                      <a:srgbClr val="92D050"/>
                    </a:solidFill>
                  </a:tcPr>
                </a:tc>
              </a:tr>
              <a:tr h="373106">
                <a:tc>
                  <a:txBody>
                    <a:bodyPr/>
                    <a:lstStyle/>
                    <a:p>
                      <a:r>
                        <a:rPr lang="en-CA" sz="2000" dirty="0" smtClean="0"/>
                        <a:t>Blog:</a:t>
                      </a:r>
                      <a:endParaRPr lang="en-CA" sz="2000" b="0" dirty="0">
                        <a:solidFill>
                          <a:schemeClr val="accent1">
                            <a:lumMod val="50000"/>
                          </a:schemeClr>
                        </a:solidFill>
                        <a:latin typeface="Segoe UI" panose="020B0502040204020203" pitchFamily="34" charset="0"/>
                        <a:cs typeface="Segoe UI" panose="020B0502040204020203" pitchFamily="34" charset="0"/>
                      </a:endParaRPr>
                    </a:p>
                  </a:txBody>
                  <a:tcPr>
                    <a:solidFill>
                      <a:srgbClr val="92D050"/>
                    </a:solidFill>
                  </a:tcPr>
                </a:tc>
                <a:tc>
                  <a:txBody>
                    <a:bodyPr/>
                    <a:lstStyle/>
                    <a:p>
                      <a:r>
                        <a:rPr lang="en-CA" sz="2000" dirty="0" smtClean="0"/>
                        <a:t>kencenerelli.wordpress.com</a:t>
                      </a:r>
                      <a:endParaRPr lang="en-CA" sz="2000" dirty="0">
                        <a:latin typeface="Segoe UI" panose="020B0502040204020203" pitchFamily="34" charset="0"/>
                        <a:cs typeface="Segoe UI" panose="020B0502040204020203" pitchFamily="34" charset="0"/>
                      </a:endParaRPr>
                    </a:p>
                  </a:txBody>
                  <a:tcPr>
                    <a:solidFill>
                      <a:srgbClr val="92D050"/>
                    </a:solidFill>
                  </a:tcPr>
                </a:tc>
              </a:tr>
              <a:tr h="373106">
                <a:tc>
                  <a:txBody>
                    <a:bodyPr/>
                    <a:lstStyle/>
                    <a:p>
                      <a:r>
                        <a:rPr lang="en-CA" sz="2000" dirty="0" smtClean="0"/>
                        <a:t>LinkedIn:</a:t>
                      </a:r>
                      <a:endParaRPr lang="en-CA" sz="2000" b="0" dirty="0">
                        <a:solidFill>
                          <a:schemeClr val="accent1">
                            <a:lumMod val="50000"/>
                          </a:schemeClr>
                        </a:solidFill>
                        <a:latin typeface="Segoe UI" panose="020B0502040204020203" pitchFamily="34" charset="0"/>
                        <a:cs typeface="Segoe UI" panose="020B0502040204020203" pitchFamily="34" charset="0"/>
                      </a:endParaRPr>
                    </a:p>
                  </a:txBody>
                  <a:tcPr>
                    <a:solidFill>
                      <a:srgbClr val="92D050"/>
                    </a:solidFill>
                  </a:tcPr>
                </a:tc>
                <a:tc>
                  <a:txBody>
                    <a:bodyPr/>
                    <a:lstStyle/>
                    <a:p>
                      <a:r>
                        <a:rPr lang="en-CA" sz="2000" dirty="0" smtClean="0"/>
                        <a:t>linkedin.com/in/kencenerelli</a:t>
                      </a:r>
                      <a:endParaRPr lang="en-CA" sz="2000" dirty="0">
                        <a:latin typeface="Segoe UI" panose="020B0502040204020203" pitchFamily="34" charset="0"/>
                        <a:cs typeface="Segoe UI" panose="020B0502040204020203" pitchFamily="34" charset="0"/>
                      </a:endParaRPr>
                    </a:p>
                  </a:txBody>
                  <a:tcPr>
                    <a:solidFill>
                      <a:srgbClr val="92D050"/>
                    </a:solidFill>
                  </a:tcPr>
                </a:tc>
              </a:tr>
            </a:tbl>
          </a:graphicData>
        </a:graphic>
      </p:graphicFrame>
      <p:pic>
        <p:nvPicPr>
          <p:cNvPr id="24" name="Picture 23"/>
          <p:cNvPicPr>
            <a:picLocks noChangeAspect="1"/>
          </p:cNvPicPr>
          <p:nvPr/>
        </p:nvPicPr>
        <p:blipFill>
          <a:blip r:embed="rId6"/>
          <a:stretch>
            <a:fillRect/>
          </a:stretch>
        </p:blipFill>
        <p:spPr>
          <a:xfrm>
            <a:off x="3442437" y="4926034"/>
            <a:ext cx="1376054" cy="1210928"/>
          </a:xfrm>
          <a:prstGeom prst="rect">
            <a:avLst/>
          </a:prstGeom>
        </p:spPr>
      </p:pic>
      <p:sp>
        <p:nvSpPr>
          <p:cNvPr id="4" name="TextBox 3"/>
          <p:cNvSpPr txBox="1"/>
          <p:nvPr/>
        </p:nvSpPr>
        <p:spPr>
          <a:xfrm>
            <a:off x="6131560" y="2124061"/>
            <a:ext cx="5222240" cy="2246769"/>
          </a:xfrm>
          <a:prstGeom prst="rect">
            <a:avLst/>
          </a:prstGeom>
          <a:solidFill>
            <a:schemeClr val="bg1">
              <a:lumMod val="85000"/>
            </a:schemeClr>
          </a:solidFill>
        </p:spPr>
        <p:txBody>
          <a:bodyPr wrap="square" rtlCol="0">
            <a:spAutoFit/>
          </a:bodyPr>
          <a:lstStyle/>
          <a:p>
            <a:r>
              <a:rPr lang="en-CA" sz="2000" dirty="0" smtClean="0"/>
              <a:t>Bio:</a:t>
            </a:r>
          </a:p>
          <a:p>
            <a:pPr marL="742950" lvl="1" indent="-285750">
              <a:buFont typeface="Wingdings" panose="05000000000000000000" pitchFamily="2" charset="2"/>
              <a:buChar char="Ø"/>
            </a:pPr>
            <a:r>
              <a:rPr lang="en-CA" sz="2000" dirty="0" smtClean="0"/>
              <a:t>Content Developer / Programmer Writer</a:t>
            </a:r>
          </a:p>
          <a:p>
            <a:pPr marL="742950" lvl="1" indent="-285750">
              <a:buFont typeface="Wingdings" panose="05000000000000000000" pitchFamily="2" charset="2"/>
              <a:buChar char="Ø"/>
            </a:pPr>
            <a:r>
              <a:rPr lang="en-CA" sz="2000" dirty="0" smtClean="0"/>
              <a:t>Microsoft </a:t>
            </a:r>
            <a:r>
              <a:rPr lang="en-CA" sz="2000" dirty="0"/>
              <a:t>MVP - Visual Studio and Development Technologies</a:t>
            </a:r>
            <a:endParaRPr lang="en-CA" sz="2000" dirty="0" smtClean="0"/>
          </a:p>
          <a:p>
            <a:pPr marL="742950" lvl="1" indent="-285750">
              <a:buFont typeface="Wingdings" panose="05000000000000000000" pitchFamily="2" charset="2"/>
              <a:buChar char="Ø"/>
            </a:pPr>
            <a:r>
              <a:rPr lang="en-CA" sz="2000" dirty="0"/>
              <a:t>Microsoft TechNet Wiki </a:t>
            </a:r>
            <a:r>
              <a:rPr lang="en-CA" sz="2000" dirty="0" smtClean="0"/>
              <a:t>Guru</a:t>
            </a:r>
          </a:p>
          <a:p>
            <a:pPr marL="742950" lvl="1" indent="-285750">
              <a:buFont typeface="Wingdings" panose="05000000000000000000" pitchFamily="2" charset="2"/>
              <a:buChar char="Ø"/>
            </a:pPr>
            <a:r>
              <a:rPr lang="en-CA" sz="2000" dirty="0" smtClean="0"/>
              <a:t>Co-Organizer of CTTDNUG</a:t>
            </a:r>
          </a:p>
          <a:p>
            <a:pPr marL="742950" lvl="1" indent="-285750">
              <a:buFont typeface="Wingdings" panose="05000000000000000000" pitchFamily="2" charset="2"/>
              <a:buChar char="Ø"/>
            </a:pPr>
            <a:r>
              <a:rPr lang="en-CA" sz="2000" dirty="0" smtClean="0"/>
              <a:t>Technical reviewer of multiple books</a:t>
            </a:r>
          </a:p>
        </p:txBody>
      </p:sp>
      <p:sp>
        <p:nvSpPr>
          <p:cNvPr id="12" name="TextBox 11"/>
          <p:cNvSpPr txBox="1"/>
          <p:nvPr/>
        </p:nvSpPr>
        <p:spPr>
          <a:xfrm>
            <a:off x="3509141" y="4552002"/>
            <a:ext cx="1242646" cy="400110"/>
          </a:xfrm>
          <a:prstGeom prst="rect">
            <a:avLst/>
          </a:prstGeom>
          <a:noFill/>
        </p:spPr>
        <p:txBody>
          <a:bodyPr wrap="square" rtlCol="0">
            <a:spAutoFit/>
          </a:bodyPr>
          <a:lstStyle/>
          <a:p>
            <a:r>
              <a:rPr lang="en-CA" sz="2000" dirty="0" smtClean="0"/>
              <a:t>CTTDNUG</a:t>
            </a:r>
            <a:endParaRPr lang="en-CA" sz="2000" dirty="0"/>
          </a:p>
        </p:txBody>
      </p:sp>
      <p:sp>
        <p:nvSpPr>
          <p:cNvPr id="13" name="TextBox 12"/>
          <p:cNvSpPr txBox="1"/>
          <p:nvPr/>
        </p:nvSpPr>
        <p:spPr>
          <a:xfrm>
            <a:off x="833048" y="2143327"/>
            <a:ext cx="3458274" cy="830997"/>
          </a:xfrm>
          <a:prstGeom prst="rect">
            <a:avLst/>
          </a:prstGeom>
          <a:solidFill>
            <a:srgbClr val="00B0F0"/>
          </a:solidFill>
        </p:spPr>
        <p:txBody>
          <a:bodyPr wrap="square" rtlCol="0">
            <a:spAutoFit/>
          </a:bodyPr>
          <a:lstStyle/>
          <a:p>
            <a:r>
              <a:rPr lang="en-CA" sz="4800" dirty="0">
                <a:cs typeface="Segoe UI" panose="020B0502040204020203" pitchFamily="34" charset="0"/>
              </a:rPr>
              <a:t>Ken Cenerelli</a:t>
            </a:r>
            <a:endParaRPr lang="en-CA" sz="4800" dirty="0"/>
          </a:p>
        </p:txBody>
      </p:sp>
      <p:pic>
        <p:nvPicPr>
          <p:cNvPr id="7" name="Picture 6"/>
          <p:cNvPicPr>
            <a:picLocks noChangeAspect="1"/>
          </p:cNvPicPr>
          <p:nvPr/>
        </p:nvPicPr>
        <p:blipFill>
          <a:blip r:embed="rId7"/>
          <a:stretch>
            <a:fillRect/>
          </a:stretch>
        </p:blipFill>
        <p:spPr>
          <a:xfrm>
            <a:off x="833048" y="3328177"/>
            <a:ext cx="2289053" cy="923546"/>
          </a:xfrm>
          <a:prstGeom prst="rect">
            <a:avLst/>
          </a:prstGeom>
        </p:spPr>
      </p:pic>
    </p:spTree>
    <p:extLst>
      <p:ext uri="{BB962C8B-B14F-4D97-AF65-F5344CB8AC3E}">
        <p14:creationId xmlns:p14="http://schemas.microsoft.com/office/powerpoint/2010/main" val="18963388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CA" sz="4705" dirty="0" smtClean="0">
                <a:gradFill>
                  <a:gsLst>
                    <a:gs pos="1250">
                      <a:srgbClr val="FFFFFF"/>
                    </a:gs>
                    <a:gs pos="100000">
                      <a:srgbClr val="FFFFFF"/>
                    </a:gs>
                  </a:gsLst>
                  <a:lin ang="5400000" scaled="0"/>
                </a:gradFill>
              </a:rPr>
              <a:t>CONNECT AND AUTOMATE COMMON TASKS WITH LOGIC APPS</a:t>
            </a:r>
          </a:p>
          <a:p>
            <a:endParaRPr sz="4705" dirty="0">
              <a:gradFill>
                <a:gsLst>
                  <a:gs pos="1250">
                    <a:srgbClr val="FFFFFF"/>
                  </a:gs>
                  <a:gs pos="100000">
                    <a:srgbClr val="FFFFFF"/>
                  </a:gs>
                </a:gsLst>
                <a:lin ang="5400000" scaled="0"/>
              </a:gradFill>
            </a:endParaRPr>
          </a:p>
        </p:txBody>
      </p:sp>
      <p:grpSp>
        <p:nvGrpSpPr>
          <p:cNvPr id="132" name="Group 131"/>
          <p:cNvGrpSpPr/>
          <p:nvPr/>
        </p:nvGrpSpPr>
        <p:grpSpPr>
          <a:xfrm>
            <a:off x="7539905" y="4674271"/>
            <a:ext cx="947883" cy="710542"/>
            <a:chOff x="9680603" y="4223274"/>
            <a:chExt cx="2124075" cy="1382712"/>
          </a:xfrm>
        </p:grpSpPr>
        <p:sp>
          <p:nvSpPr>
            <p:cNvPr id="133"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4"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5"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136" name="Group 135"/>
          <p:cNvGrpSpPr/>
          <p:nvPr/>
        </p:nvGrpSpPr>
        <p:grpSpPr>
          <a:xfrm>
            <a:off x="7689309" y="4823675"/>
            <a:ext cx="947883" cy="710542"/>
            <a:chOff x="9680603" y="4223274"/>
            <a:chExt cx="2124075" cy="1382712"/>
          </a:xfrm>
        </p:grpSpPr>
        <p:sp>
          <p:nvSpPr>
            <p:cNvPr id="137"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8"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9"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140" name="Group 139"/>
          <p:cNvGrpSpPr/>
          <p:nvPr/>
        </p:nvGrpSpPr>
        <p:grpSpPr>
          <a:xfrm>
            <a:off x="7399376" y="4560367"/>
            <a:ext cx="947883" cy="710542"/>
            <a:chOff x="9680603" y="4223274"/>
            <a:chExt cx="2124075" cy="1382712"/>
          </a:xfrm>
        </p:grpSpPr>
        <p:sp>
          <p:nvSpPr>
            <p:cNvPr id="141"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2"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3"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145" name="Group 144"/>
          <p:cNvGrpSpPr/>
          <p:nvPr/>
        </p:nvGrpSpPr>
        <p:grpSpPr>
          <a:xfrm>
            <a:off x="6828327" y="4509679"/>
            <a:ext cx="1831368" cy="2197000"/>
            <a:chOff x="5973685" y="4368799"/>
            <a:chExt cx="1857794" cy="2228702"/>
          </a:xfrm>
        </p:grpSpPr>
        <p:grpSp>
          <p:nvGrpSpPr>
            <p:cNvPr id="146" name="Group 145"/>
            <p:cNvGrpSpPr/>
            <p:nvPr/>
          </p:nvGrpSpPr>
          <p:grpSpPr>
            <a:xfrm>
              <a:off x="5973685" y="4368799"/>
              <a:ext cx="1406525" cy="1711326"/>
              <a:chOff x="5611546" y="2595224"/>
              <a:chExt cx="1406525" cy="1711326"/>
            </a:xfrm>
          </p:grpSpPr>
          <p:sp>
            <p:nvSpPr>
              <p:cNvPr id="181" name="AutoShape 14"/>
              <p:cNvSpPr>
                <a:spLocks noChangeAspect="1" noChangeArrowheads="1" noTextEdit="1"/>
              </p:cNvSpPr>
              <p:nvPr/>
            </p:nvSpPr>
            <p:spPr bwMode="auto">
              <a:xfrm>
                <a:off x="5611546" y="2595224"/>
                <a:ext cx="140652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2" name="Freeform 16"/>
              <p:cNvSpPr>
                <a:spLocks/>
              </p:cNvSpPr>
              <p:nvPr/>
            </p:nvSpPr>
            <p:spPr bwMode="auto">
              <a:xfrm>
                <a:off x="5614721" y="2595224"/>
                <a:ext cx="1403350" cy="1574800"/>
              </a:xfrm>
              <a:custGeom>
                <a:avLst/>
                <a:gdLst>
                  <a:gd name="T0" fmla="*/ 554 w 554"/>
                  <a:gd name="T1" fmla="*/ 259 h 622"/>
                  <a:gd name="T2" fmla="*/ 152 w 554"/>
                  <a:gd name="T3" fmla="*/ 0 h 622"/>
                  <a:gd name="T4" fmla="*/ 127 w 554"/>
                  <a:gd name="T5" fmla="*/ 17 h 622"/>
                  <a:gd name="T6" fmla="*/ 127 w 554"/>
                  <a:gd name="T7" fmla="*/ 123 h 622"/>
                  <a:gd name="T8" fmla="*/ 0 w 554"/>
                  <a:gd name="T9" fmla="*/ 206 h 622"/>
                  <a:gd name="T10" fmla="*/ 0 w 554"/>
                  <a:gd name="T11" fmla="*/ 280 h 622"/>
                  <a:gd name="T12" fmla="*/ 0 w 554"/>
                  <a:gd name="T13" fmla="*/ 282 h 622"/>
                  <a:gd name="T14" fmla="*/ 0 w 554"/>
                  <a:gd name="T15" fmla="*/ 282 h 622"/>
                  <a:gd name="T16" fmla="*/ 0 w 554"/>
                  <a:gd name="T17" fmla="*/ 355 h 622"/>
                  <a:gd name="T18" fmla="*/ 0 w 554"/>
                  <a:gd name="T19" fmla="*/ 356 h 622"/>
                  <a:gd name="T20" fmla="*/ 0 w 554"/>
                  <a:gd name="T21" fmla="*/ 356 h 622"/>
                  <a:gd name="T22" fmla="*/ 0 w 554"/>
                  <a:gd name="T23" fmla="*/ 410 h 622"/>
                  <a:gd name="T24" fmla="*/ 74 w 554"/>
                  <a:gd name="T25" fmla="*/ 459 h 622"/>
                  <a:gd name="T26" fmla="*/ 74 w 554"/>
                  <a:gd name="T27" fmla="*/ 459 h 622"/>
                  <a:gd name="T28" fmla="*/ 74 w 554"/>
                  <a:gd name="T29" fmla="*/ 459 h 622"/>
                  <a:gd name="T30" fmla="*/ 74 w 554"/>
                  <a:gd name="T31" fmla="*/ 459 h 622"/>
                  <a:gd name="T32" fmla="*/ 74 w 554"/>
                  <a:gd name="T33" fmla="*/ 459 h 622"/>
                  <a:gd name="T34" fmla="*/ 175 w 554"/>
                  <a:gd name="T35" fmla="*/ 393 h 622"/>
                  <a:gd name="T36" fmla="*/ 258 w 554"/>
                  <a:gd name="T37" fmla="*/ 447 h 622"/>
                  <a:gd name="T38" fmla="*/ 258 w 554"/>
                  <a:gd name="T39" fmla="*/ 458 h 622"/>
                  <a:gd name="T40" fmla="*/ 239 w 554"/>
                  <a:gd name="T41" fmla="*/ 488 h 622"/>
                  <a:gd name="T42" fmla="*/ 206 w 554"/>
                  <a:gd name="T43" fmla="*/ 509 h 622"/>
                  <a:gd name="T44" fmla="*/ 206 w 554"/>
                  <a:gd name="T45" fmla="*/ 517 h 622"/>
                  <a:gd name="T46" fmla="*/ 336 w 554"/>
                  <a:gd name="T47" fmla="*/ 602 h 622"/>
                  <a:gd name="T48" fmla="*/ 337 w 554"/>
                  <a:gd name="T49" fmla="*/ 602 h 622"/>
                  <a:gd name="T50" fmla="*/ 337 w 554"/>
                  <a:gd name="T51" fmla="*/ 602 h 622"/>
                  <a:gd name="T52" fmla="*/ 337 w 554"/>
                  <a:gd name="T53" fmla="*/ 602 h 622"/>
                  <a:gd name="T54" fmla="*/ 337 w 554"/>
                  <a:gd name="T55" fmla="*/ 602 h 622"/>
                  <a:gd name="T56" fmla="*/ 337 w 554"/>
                  <a:gd name="T57" fmla="*/ 602 h 622"/>
                  <a:gd name="T58" fmla="*/ 355 w 554"/>
                  <a:gd name="T59" fmla="*/ 590 h 622"/>
                  <a:gd name="T60" fmla="*/ 373 w 554"/>
                  <a:gd name="T61" fmla="*/ 579 h 622"/>
                  <a:gd name="T62" fmla="*/ 394 w 554"/>
                  <a:gd name="T63" fmla="*/ 543 h 622"/>
                  <a:gd name="T64" fmla="*/ 394 w 554"/>
                  <a:gd name="T65" fmla="*/ 535 h 622"/>
                  <a:gd name="T66" fmla="*/ 528 w 554"/>
                  <a:gd name="T67" fmla="*/ 621 h 622"/>
                  <a:gd name="T68" fmla="*/ 528 w 554"/>
                  <a:gd name="T69" fmla="*/ 622 h 622"/>
                  <a:gd name="T70" fmla="*/ 528 w 554"/>
                  <a:gd name="T71" fmla="*/ 621 h 622"/>
                  <a:gd name="T72" fmla="*/ 528 w 554"/>
                  <a:gd name="T73" fmla="*/ 621 h 622"/>
                  <a:gd name="T74" fmla="*/ 528 w 554"/>
                  <a:gd name="T75" fmla="*/ 621 h 622"/>
                  <a:gd name="T76" fmla="*/ 553 w 554"/>
                  <a:gd name="T77" fmla="*/ 605 h 622"/>
                  <a:gd name="T78" fmla="*/ 554 w 554"/>
                  <a:gd name="T79" fmla="*/ 259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4" h="622">
                    <a:moveTo>
                      <a:pt x="554" y="259"/>
                    </a:moveTo>
                    <a:cubicBezTo>
                      <a:pt x="152" y="0"/>
                      <a:pt x="152" y="0"/>
                      <a:pt x="152" y="0"/>
                    </a:cubicBezTo>
                    <a:cubicBezTo>
                      <a:pt x="127" y="17"/>
                      <a:pt x="127" y="17"/>
                      <a:pt x="127" y="17"/>
                    </a:cubicBezTo>
                    <a:cubicBezTo>
                      <a:pt x="127" y="123"/>
                      <a:pt x="127" y="123"/>
                      <a:pt x="127" y="123"/>
                    </a:cubicBezTo>
                    <a:cubicBezTo>
                      <a:pt x="0" y="206"/>
                      <a:pt x="0" y="206"/>
                      <a:pt x="0" y="206"/>
                    </a:cubicBezTo>
                    <a:cubicBezTo>
                      <a:pt x="0" y="280"/>
                      <a:pt x="0" y="280"/>
                      <a:pt x="0" y="280"/>
                    </a:cubicBezTo>
                    <a:cubicBezTo>
                      <a:pt x="0" y="282"/>
                      <a:pt x="0" y="282"/>
                      <a:pt x="0" y="282"/>
                    </a:cubicBezTo>
                    <a:cubicBezTo>
                      <a:pt x="0" y="282"/>
                      <a:pt x="0" y="282"/>
                      <a:pt x="0" y="282"/>
                    </a:cubicBezTo>
                    <a:cubicBezTo>
                      <a:pt x="0" y="355"/>
                      <a:pt x="0" y="355"/>
                      <a:pt x="0" y="355"/>
                    </a:cubicBezTo>
                    <a:cubicBezTo>
                      <a:pt x="0" y="356"/>
                      <a:pt x="0" y="356"/>
                      <a:pt x="0" y="356"/>
                    </a:cubicBezTo>
                    <a:cubicBezTo>
                      <a:pt x="0" y="356"/>
                      <a:pt x="0" y="356"/>
                      <a:pt x="0" y="356"/>
                    </a:cubicBezTo>
                    <a:cubicBezTo>
                      <a:pt x="0" y="410"/>
                      <a:pt x="0" y="410"/>
                      <a:pt x="0" y="410"/>
                    </a:cubicBezTo>
                    <a:cubicBezTo>
                      <a:pt x="74" y="459"/>
                      <a:pt x="74" y="459"/>
                      <a:pt x="74" y="459"/>
                    </a:cubicBezTo>
                    <a:cubicBezTo>
                      <a:pt x="74" y="459"/>
                      <a:pt x="74" y="459"/>
                      <a:pt x="74" y="459"/>
                    </a:cubicBezTo>
                    <a:cubicBezTo>
                      <a:pt x="74" y="459"/>
                      <a:pt x="74" y="459"/>
                      <a:pt x="74" y="459"/>
                    </a:cubicBezTo>
                    <a:cubicBezTo>
                      <a:pt x="74" y="459"/>
                      <a:pt x="74" y="459"/>
                      <a:pt x="74" y="459"/>
                    </a:cubicBezTo>
                    <a:cubicBezTo>
                      <a:pt x="74" y="459"/>
                      <a:pt x="74" y="459"/>
                      <a:pt x="74" y="459"/>
                    </a:cubicBezTo>
                    <a:cubicBezTo>
                      <a:pt x="175" y="393"/>
                      <a:pt x="175" y="393"/>
                      <a:pt x="175" y="393"/>
                    </a:cubicBezTo>
                    <a:cubicBezTo>
                      <a:pt x="258" y="447"/>
                      <a:pt x="258" y="447"/>
                      <a:pt x="258" y="447"/>
                    </a:cubicBezTo>
                    <a:cubicBezTo>
                      <a:pt x="258" y="458"/>
                      <a:pt x="258" y="458"/>
                      <a:pt x="258" y="458"/>
                    </a:cubicBezTo>
                    <a:cubicBezTo>
                      <a:pt x="258" y="468"/>
                      <a:pt x="250" y="482"/>
                      <a:pt x="239" y="488"/>
                    </a:cubicBezTo>
                    <a:cubicBezTo>
                      <a:pt x="206" y="509"/>
                      <a:pt x="206" y="509"/>
                      <a:pt x="206" y="509"/>
                    </a:cubicBezTo>
                    <a:cubicBezTo>
                      <a:pt x="206" y="517"/>
                      <a:pt x="206" y="517"/>
                      <a:pt x="206" y="517"/>
                    </a:cubicBezTo>
                    <a:cubicBezTo>
                      <a:pt x="336" y="602"/>
                      <a:pt x="336" y="602"/>
                      <a:pt x="336" y="602"/>
                    </a:cubicBezTo>
                    <a:cubicBezTo>
                      <a:pt x="337" y="602"/>
                      <a:pt x="337" y="602"/>
                      <a:pt x="337" y="602"/>
                    </a:cubicBezTo>
                    <a:cubicBezTo>
                      <a:pt x="337" y="602"/>
                      <a:pt x="337" y="602"/>
                      <a:pt x="337" y="602"/>
                    </a:cubicBezTo>
                    <a:cubicBezTo>
                      <a:pt x="337" y="602"/>
                      <a:pt x="337" y="602"/>
                      <a:pt x="337" y="602"/>
                    </a:cubicBezTo>
                    <a:cubicBezTo>
                      <a:pt x="337" y="602"/>
                      <a:pt x="337" y="602"/>
                      <a:pt x="337" y="602"/>
                    </a:cubicBezTo>
                    <a:cubicBezTo>
                      <a:pt x="337" y="602"/>
                      <a:pt x="337" y="602"/>
                      <a:pt x="337" y="602"/>
                    </a:cubicBezTo>
                    <a:cubicBezTo>
                      <a:pt x="355" y="590"/>
                      <a:pt x="355" y="590"/>
                      <a:pt x="355" y="590"/>
                    </a:cubicBezTo>
                    <a:cubicBezTo>
                      <a:pt x="373" y="579"/>
                      <a:pt x="373" y="579"/>
                      <a:pt x="373" y="579"/>
                    </a:cubicBezTo>
                    <a:cubicBezTo>
                      <a:pt x="386" y="571"/>
                      <a:pt x="394" y="555"/>
                      <a:pt x="394" y="543"/>
                    </a:cubicBezTo>
                    <a:cubicBezTo>
                      <a:pt x="394" y="535"/>
                      <a:pt x="394" y="535"/>
                      <a:pt x="394" y="535"/>
                    </a:cubicBezTo>
                    <a:cubicBezTo>
                      <a:pt x="528" y="621"/>
                      <a:pt x="528" y="621"/>
                      <a:pt x="528" y="621"/>
                    </a:cubicBezTo>
                    <a:cubicBezTo>
                      <a:pt x="528" y="622"/>
                      <a:pt x="528" y="622"/>
                      <a:pt x="528" y="622"/>
                    </a:cubicBezTo>
                    <a:cubicBezTo>
                      <a:pt x="528" y="621"/>
                      <a:pt x="528" y="621"/>
                      <a:pt x="528" y="621"/>
                    </a:cubicBezTo>
                    <a:cubicBezTo>
                      <a:pt x="528" y="621"/>
                      <a:pt x="528" y="621"/>
                      <a:pt x="528" y="621"/>
                    </a:cubicBezTo>
                    <a:cubicBezTo>
                      <a:pt x="528" y="621"/>
                      <a:pt x="528" y="621"/>
                      <a:pt x="528" y="621"/>
                    </a:cubicBezTo>
                    <a:cubicBezTo>
                      <a:pt x="553" y="605"/>
                      <a:pt x="553" y="605"/>
                      <a:pt x="553" y="605"/>
                    </a:cubicBezTo>
                    <a:cubicBezTo>
                      <a:pt x="554" y="259"/>
                      <a:pt x="554" y="259"/>
                      <a:pt x="554" y="259"/>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3" name="Freeform 17"/>
              <p:cNvSpPr>
                <a:spLocks/>
              </p:cNvSpPr>
              <p:nvPr/>
            </p:nvSpPr>
            <p:spPr bwMode="auto">
              <a:xfrm>
                <a:off x="5614721" y="2855574"/>
                <a:ext cx="587375" cy="382588"/>
              </a:xfrm>
              <a:custGeom>
                <a:avLst/>
                <a:gdLst>
                  <a:gd name="T0" fmla="*/ 118 w 370"/>
                  <a:gd name="T1" fmla="*/ 241 h 241"/>
                  <a:gd name="T2" fmla="*/ 0 w 370"/>
                  <a:gd name="T3" fmla="*/ 164 h 241"/>
                  <a:gd name="T4" fmla="*/ 252 w 370"/>
                  <a:gd name="T5" fmla="*/ 0 h 241"/>
                  <a:gd name="T6" fmla="*/ 370 w 370"/>
                  <a:gd name="T7" fmla="*/ 78 h 241"/>
                  <a:gd name="T8" fmla="*/ 118 w 370"/>
                  <a:gd name="T9" fmla="*/ 241 h 241"/>
                </a:gdLst>
                <a:ahLst/>
                <a:cxnLst>
                  <a:cxn ang="0">
                    <a:pos x="T0" y="T1"/>
                  </a:cxn>
                  <a:cxn ang="0">
                    <a:pos x="T2" y="T3"/>
                  </a:cxn>
                  <a:cxn ang="0">
                    <a:pos x="T4" y="T5"/>
                  </a:cxn>
                  <a:cxn ang="0">
                    <a:pos x="T6" y="T7"/>
                  </a:cxn>
                  <a:cxn ang="0">
                    <a:pos x="T8" y="T9"/>
                  </a:cxn>
                </a:cxnLst>
                <a:rect l="0" t="0" r="r" b="b"/>
                <a:pathLst>
                  <a:path w="370" h="241">
                    <a:moveTo>
                      <a:pt x="118" y="241"/>
                    </a:moveTo>
                    <a:lnTo>
                      <a:pt x="0" y="164"/>
                    </a:lnTo>
                    <a:lnTo>
                      <a:pt x="252" y="0"/>
                    </a:lnTo>
                    <a:lnTo>
                      <a:pt x="370" y="78"/>
                    </a:lnTo>
                    <a:lnTo>
                      <a:pt x="118" y="24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4" name="Freeform 18"/>
              <p:cNvSpPr>
                <a:spLocks/>
              </p:cNvSpPr>
              <p:nvPr/>
            </p:nvSpPr>
            <p:spPr bwMode="auto">
              <a:xfrm>
                <a:off x="5802046" y="2979399"/>
                <a:ext cx="400050" cy="777875"/>
              </a:xfrm>
              <a:custGeom>
                <a:avLst/>
                <a:gdLst>
                  <a:gd name="T0" fmla="*/ 0 w 252"/>
                  <a:gd name="T1" fmla="*/ 163 h 490"/>
                  <a:gd name="T2" fmla="*/ 0 w 252"/>
                  <a:gd name="T3" fmla="*/ 490 h 490"/>
                  <a:gd name="T4" fmla="*/ 252 w 252"/>
                  <a:gd name="T5" fmla="*/ 327 h 490"/>
                  <a:gd name="T6" fmla="*/ 252 w 252"/>
                  <a:gd name="T7" fmla="*/ 0 h 490"/>
                  <a:gd name="T8" fmla="*/ 0 w 252"/>
                  <a:gd name="T9" fmla="*/ 163 h 490"/>
                </a:gdLst>
                <a:ahLst/>
                <a:cxnLst>
                  <a:cxn ang="0">
                    <a:pos x="T0" y="T1"/>
                  </a:cxn>
                  <a:cxn ang="0">
                    <a:pos x="T2" y="T3"/>
                  </a:cxn>
                  <a:cxn ang="0">
                    <a:pos x="T4" y="T5"/>
                  </a:cxn>
                  <a:cxn ang="0">
                    <a:pos x="T6" y="T7"/>
                  </a:cxn>
                  <a:cxn ang="0">
                    <a:pos x="T8" y="T9"/>
                  </a:cxn>
                </a:cxnLst>
                <a:rect l="0" t="0" r="r" b="b"/>
                <a:pathLst>
                  <a:path w="252" h="490">
                    <a:moveTo>
                      <a:pt x="0" y="163"/>
                    </a:moveTo>
                    <a:lnTo>
                      <a:pt x="0" y="490"/>
                    </a:lnTo>
                    <a:lnTo>
                      <a:pt x="252" y="327"/>
                    </a:lnTo>
                    <a:lnTo>
                      <a:pt x="252" y="0"/>
                    </a:lnTo>
                    <a:lnTo>
                      <a:pt x="0" y="163"/>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5" name="Freeform 19"/>
              <p:cNvSpPr>
                <a:spLocks/>
              </p:cNvSpPr>
              <p:nvPr/>
            </p:nvSpPr>
            <p:spPr bwMode="auto">
              <a:xfrm>
                <a:off x="5802046" y="2979399"/>
                <a:ext cx="400050" cy="777875"/>
              </a:xfrm>
              <a:custGeom>
                <a:avLst/>
                <a:gdLst>
                  <a:gd name="T0" fmla="*/ 0 w 252"/>
                  <a:gd name="T1" fmla="*/ 163 h 490"/>
                  <a:gd name="T2" fmla="*/ 0 w 252"/>
                  <a:gd name="T3" fmla="*/ 490 h 490"/>
                  <a:gd name="T4" fmla="*/ 252 w 252"/>
                  <a:gd name="T5" fmla="*/ 327 h 490"/>
                  <a:gd name="T6" fmla="*/ 252 w 252"/>
                  <a:gd name="T7" fmla="*/ 0 h 490"/>
                  <a:gd name="T8" fmla="*/ 0 w 252"/>
                  <a:gd name="T9" fmla="*/ 163 h 490"/>
                </a:gdLst>
                <a:ahLst/>
                <a:cxnLst>
                  <a:cxn ang="0">
                    <a:pos x="T0" y="T1"/>
                  </a:cxn>
                  <a:cxn ang="0">
                    <a:pos x="T2" y="T3"/>
                  </a:cxn>
                  <a:cxn ang="0">
                    <a:pos x="T4" y="T5"/>
                  </a:cxn>
                  <a:cxn ang="0">
                    <a:pos x="T6" y="T7"/>
                  </a:cxn>
                  <a:cxn ang="0">
                    <a:pos x="T8" y="T9"/>
                  </a:cxn>
                </a:cxnLst>
                <a:rect l="0" t="0" r="r" b="b"/>
                <a:pathLst>
                  <a:path w="252" h="490">
                    <a:moveTo>
                      <a:pt x="0" y="163"/>
                    </a:moveTo>
                    <a:lnTo>
                      <a:pt x="0" y="490"/>
                    </a:lnTo>
                    <a:lnTo>
                      <a:pt x="252" y="327"/>
                    </a:lnTo>
                    <a:lnTo>
                      <a:pt x="252" y="0"/>
                    </a:lnTo>
                    <a:lnTo>
                      <a:pt x="0"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6" name="Freeform 20"/>
              <p:cNvSpPr>
                <a:spLocks/>
              </p:cNvSpPr>
              <p:nvPr/>
            </p:nvSpPr>
            <p:spPr bwMode="auto">
              <a:xfrm>
                <a:off x="5614721" y="3115924"/>
                <a:ext cx="187325" cy="641350"/>
              </a:xfrm>
              <a:custGeom>
                <a:avLst/>
                <a:gdLst>
                  <a:gd name="T0" fmla="*/ 118 w 118"/>
                  <a:gd name="T1" fmla="*/ 77 h 404"/>
                  <a:gd name="T2" fmla="*/ 0 w 118"/>
                  <a:gd name="T3" fmla="*/ 0 h 404"/>
                  <a:gd name="T4" fmla="*/ 0 w 118"/>
                  <a:gd name="T5" fmla="*/ 326 h 404"/>
                  <a:gd name="T6" fmla="*/ 118 w 118"/>
                  <a:gd name="T7" fmla="*/ 404 h 404"/>
                  <a:gd name="T8" fmla="*/ 118 w 118"/>
                  <a:gd name="T9" fmla="*/ 77 h 404"/>
                </a:gdLst>
                <a:ahLst/>
                <a:cxnLst>
                  <a:cxn ang="0">
                    <a:pos x="T0" y="T1"/>
                  </a:cxn>
                  <a:cxn ang="0">
                    <a:pos x="T2" y="T3"/>
                  </a:cxn>
                  <a:cxn ang="0">
                    <a:pos x="T4" y="T5"/>
                  </a:cxn>
                  <a:cxn ang="0">
                    <a:pos x="T6" y="T7"/>
                  </a:cxn>
                  <a:cxn ang="0">
                    <a:pos x="T8" y="T9"/>
                  </a:cxn>
                </a:cxnLst>
                <a:rect l="0" t="0" r="r" b="b"/>
                <a:pathLst>
                  <a:path w="118" h="404">
                    <a:moveTo>
                      <a:pt x="118" y="77"/>
                    </a:moveTo>
                    <a:lnTo>
                      <a:pt x="0" y="0"/>
                    </a:lnTo>
                    <a:lnTo>
                      <a:pt x="0" y="326"/>
                    </a:lnTo>
                    <a:lnTo>
                      <a:pt x="118" y="404"/>
                    </a:lnTo>
                    <a:lnTo>
                      <a:pt x="118" y="77"/>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7" name="Freeform 21"/>
              <p:cNvSpPr>
                <a:spLocks/>
              </p:cNvSpPr>
              <p:nvPr/>
            </p:nvSpPr>
            <p:spPr bwMode="auto">
              <a:xfrm>
                <a:off x="5614721" y="3115924"/>
                <a:ext cx="187325" cy="641350"/>
              </a:xfrm>
              <a:custGeom>
                <a:avLst/>
                <a:gdLst>
                  <a:gd name="T0" fmla="*/ 118 w 118"/>
                  <a:gd name="T1" fmla="*/ 77 h 404"/>
                  <a:gd name="T2" fmla="*/ 0 w 118"/>
                  <a:gd name="T3" fmla="*/ 0 h 404"/>
                  <a:gd name="T4" fmla="*/ 0 w 118"/>
                  <a:gd name="T5" fmla="*/ 326 h 404"/>
                  <a:gd name="T6" fmla="*/ 118 w 118"/>
                  <a:gd name="T7" fmla="*/ 404 h 404"/>
                  <a:gd name="T8" fmla="*/ 118 w 118"/>
                  <a:gd name="T9" fmla="*/ 77 h 404"/>
                </a:gdLst>
                <a:ahLst/>
                <a:cxnLst>
                  <a:cxn ang="0">
                    <a:pos x="T0" y="T1"/>
                  </a:cxn>
                  <a:cxn ang="0">
                    <a:pos x="T2" y="T3"/>
                  </a:cxn>
                  <a:cxn ang="0">
                    <a:pos x="T4" y="T5"/>
                  </a:cxn>
                  <a:cxn ang="0">
                    <a:pos x="T6" y="T7"/>
                  </a:cxn>
                  <a:cxn ang="0">
                    <a:pos x="T8" y="T9"/>
                  </a:cxn>
                </a:cxnLst>
                <a:rect l="0" t="0" r="r" b="b"/>
                <a:pathLst>
                  <a:path w="118" h="404">
                    <a:moveTo>
                      <a:pt x="118" y="77"/>
                    </a:moveTo>
                    <a:lnTo>
                      <a:pt x="0" y="0"/>
                    </a:lnTo>
                    <a:lnTo>
                      <a:pt x="0" y="326"/>
                    </a:lnTo>
                    <a:lnTo>
                      <a:pt x="118" y="404"/>
                    </a:lnTo>
                    <a:lnTo>
                      <a:pt x="118" y="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8" name="Rectangle 22"/>
              <p:cNvSpPr>
                <a:spLocks noChangeArrowheads="1"/>
              </p:cNvSpPr>
              <p:nvPr/>
            </p:nvSpPr>
            <p:spPr bwMode="auto">
              <a:xfrm>
                <a:off x="5614721" y="3309599"/>
                <a:ext cx="1588" cy="1588"/>
              </a:xfrm>
              <a:prstGeom prst="rect">
                <a:avLst/>
              </a:prstGeom>
              <a:solidFill>
                <a:srgbClr val="ACAB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9" name="Freeform 23"/>
              <p:cNvSpPr>
                <a:spLocks/>
              </p:cNvSpPr>
              <p:nvPr/>
            </p:nvSpPr>
            <p:spPr bwMode="auto">
              <a:xfrm>
                <a:off x="5614721" y="330959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90" name="Rectangle 24"/>
              <p:cNvSpPr>
                <a:spLocks noChangeArrowheads="1"/>
              </p:cNvSpPr>
              <p:nvPr/>
            </p:nvSpPr>
            <p:spPr bwMode="auto">
              <a:xfrm>
                <a:off x="5614721" y="3303249"/>
                <a:ext cx="1588" cy="6350"/>
              </a:xfrm>
              <a:prstGeom prst="rect">
                <a:avLst/>
              </a:prstGeom>
              <a:solidFill>
                <a:srgbClr val="9A9A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91" name="Freeform 25"/>
              <p:cNvSpPr>
                <a:spLocks/>
              </p:cNvSpPr>
              <p:nvPr/>
            </p:nvSpPr>
            <p:spPr bwMode="auto">
              <a:xfrm>
                <a:off x="5614721" y="3303249"/>
                <a:ext cx="0" cy="6350"/>
              </a:xfrm>
              <a:custGeom>
                <a:avLst/>
                <a:gdLst>
                  <a:gd name="T0" fmla="*/ 0 h 4"/>
                  <a:gd name="T1" fmla="*/ 4 h 4"/>
                  <a:gd name="T2" fmla="*/ 4 h 4"/>
                  <a:gd name="T3" fmla="*/ 0 h 4"/>
                </a:gdLst>
                <a:ahLst/>
                <a:cxnLst>
                  <a:cxn ang="0">
                    <a:pos x="0" y="T0"/>
                  </a:cxn>
                  <a:cxn ang="0">
                    <a:pos x="0" y="T1"/>
                  </a:cxn>
                  <a:cxn ang="0">
                    <a:pos x="0" y="T2"/>
                  </a:cxn>
                  <a:cxn ang="0">
                    <a:pos x="0" y="T3"/>
                  </a:cxn>
                </a:cxnLst>
                <a:rect l="0" t="0" r="r" b="b"/>
                <a:pathLst>
                  <a:path h="4">
                    <a:moveTo>
                      <a:pt x="0" y="0"/>
                    </a:moveTo>
                    <a:lnTo>
                      <a:pt x="0" y="4"/>
                    </a:lnTo>
                    <a:lnTo>
                      <a:pt x="0"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92" name="Rectangle 26"/>
              <p:cNvSpPr>
                <a:spLocks noChangeArrowheads="1"/>
              </p:cNvSpPr>
              <p:nvPr/>
            </p:nvSpPr>
            <p:spPr bwMode="auto">
              <a:xfrm>
                <a:off x="5802046" y="3427074"/>
                <a:ext cx="1588" cy="6350"/>
              </a:xfrm>
              <a:prstGeom prst="rect">
                <a:avLst/>
              </a:prstGeom>
              <a:solidFill>
                <a:srgbClr val="5D5F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93" name="Freeform 27"/>
              <p:cNvSpPr>
                <a:spLocks/>
              </p:cNvSpPr>
              <p:nvPr/>
            </p:nvSpPr>
            <p:spPr bwMode="auto">
              <a:xfrm>
                <a:off x="5802046" y="3427074"/>
                <a:ext cx="0" cy="6350"/>
              </a:xfrm>
              <a:custGeom>
                <a:avLst/>
                <a:gdLst>
                  <a:gd name="T0" fmla="*/ 0 h 4"/>
                  <a:gd name="T1" fmla="*/ 4 h 4"/>
                  <a:gd name="T2" fmla="*/ 4 h 4"/>
                  <a:gd name="T3" fmla="*/ 0 h 4"/>
                </a:gdLst>
                <a:ahLst/>
                <a:cxnLst>
                  <a:cxn ang="0">
                    <a:pos x="0" y="T0"/>
                  </a:cxn>
                  <a:cxn ang="0">
                    <a:pos x="0" y="T1"/>
                  </a:cxn>
                  <a:cxn ang="0">
                    <a:pos x="0" y="T2"/>
                  </a:cxn>
                  <a:cxn ang="0">
                    <a:pos x="0" y="T3"/>
                  </a:cxn>
                </a:cxnLst>
                <a:rect l="0" t="0" r="r" b="b"/>
                <a:pathLst>
                  <a:path h="4">
                    <a:moveTo>
                      <a:pt x="0" y="0"/>
                    </a:moveTo>
                    <a:lnTo>
                      <a:pt x="0" y="4"/>
                    </a:lnTo>
                    <a:lnTo>
                      <a:pt x="0"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94" name="Freeform 28"/>
              <p:cNvSpPr>
                <a:spLocks/>
              </p:cNvSpPr>
              <p:nvPr/>
            </p:nvSpPr>
            <p:spPr bwMode="auto">
              <a:xfrm>
                <a:off x="5614721" y="3301662"/>
                <a:ext cx="187325" cy="131763"/>
              </a:xfrm>
              <a:custGeom>
                <a:avLst/>
                <a:gdLst>
                  <a:gd name="T0" fmla="*/ 0 w 118"/>
                  <a:gd name="T1" fmla="*/ 0 h 83"/>
                  <a:gd name="T2" fmla="*/ 0 w 118"/>
                  <a:gd name="T3" fmla="*/ 1 h 83"/>
                  <a:gd name="T4" fmla="*/ 0 w 118"/>
                  <a:gd name="T5" fmla="*/ 5 h 83"/>
                  <a:gd name="T6" fmla="*/ 0 w 118"/>
                  <a:gd name="T7" fmla="*/ 5 h 83"/>
                  <a:gd name="T8" fmla="*/ 118 w 118"/>
                  <a:gd name="T9" fmla="*/ 83 h 83"/>
                  <a:gd name="T10" fmla="*/ 118 w 118"/>
                  <a:gd name="T11" fmla="*/ 79 h 83"/>
                  <a:gd name="T12" fmla="*/ 118 w 118"/>
                  <a:gd name="T13" fmla="*/ 78 h 83"/>
                  <a:gd name="T14" fmla="*/ 0 w 118"/>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83">
                    <a:moveTo>
                      <a:pt x="0" y="0"/>
                    </a:moveTo>
                    <a:lnTo>
                      <a:pt x="0" y="1"/>
                    </a:lnTo>
                    <a:lnTo>
                      <a:pt x="0" y="5"/>
                    </a:lnTo>
                    <a:lnTo>
                      <a:pt x="0" y="5"/>
                    </a:lnTo>
                    <a:lnTo>
                      <a:pt x="118" y="83"/>
                    </a:lnTo>
                    <a:lnTo>
                      <a:pt x="118" y="79"/>
                    </a:lnTo>
                    <a:lnTo>
                      <a:pt x="118" y="78"/>
                    </a:lnTo>
                    <a:lnTo>
                      <a:pt x="0" y="0"/>
                    </a:lnTo>
                    <a:close/>
                  </a:path>
                </a:pathLst>
              </a:custGeom>
              <a:solidFill>
                <a:srgbClr val="7473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95" name="Freeform 29"/>
              <p:cNvSpPr>
                <a:spLocks/>
              </p:cNvSpPr>
              <p:nvPr/>
            </p:nvSpPr>
            <p:spPr bwMode="auto">
              <a:xfrm>
                <a:off x="5614721" y="3301662"/>
                <a:ext cx="187325" cy="131763"/>
              </a:xfrm>
              <a:custGeom>
                <a:avLst/>
                <a:gdLst>
                  <a:gd name="T0" fmla="*/ 0 w 118"/>
                  <a:gd name="T1" fmla="*/ 0 h 83"/>
                  <a:gd name="T2" fmla="*/ 0 w 118"/>
                  <a:gd name="T3" fmla="*/ 1 h 83"/>
                  <a:gd name="T4" fmla="*/ 0 w 118"/>
                  <a:gd name="T5" fmla="*/ 5 h 83"/>
                  <a:gd name="T6" fmla="*/ 0 w 118"/>
                  <a:gd name="T7" fmla="*/ 5 h 83"/>
                  <a:gd name="T8" fmla="*/ 118 w 118"/>
                  <a:gd name="T9" fmla="*/ 83 h 83"/>
                  <a:gd name="T10" fmla="*/ 118 w 118"/>
                  <a:gd name="T11" fmla="*/ 79 h 83"/>
                  <a:gd name="T12" fmla="*/ 118 w 118"/>
                  <a:gd name="T13" fmla="*/ 78 h 83"/>
                  <a:gd name="T14" fmla="*/ 0 w 118"/>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83">
                    <a:moveTo>
                      <a:pt x="0" y="0"/>
                    </a:moveTo>
                    <a:lnTo>
                      <a:pt x="0" y="1"/>
                    </a:lnTo>
                    <a:lnTo>
                      <a:pt x="0" y="5"/>
                    </a:lnTo>
                    <a:lnTo>
                      <a:pt x="0" y="5"/>
                    </a:lnTo>
                    <a:lnTo>
                      <a:pt x="118" y="83"/>
                    </a:lnTo>
                    <a:lnTo>
                      <a:pt x="118" y="79"/>
                    </a:lnTo>
                    <a:lnTo>
                      <a:pt x="118" y="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96" name="Freeform 30"/>
              <p:cNvSpPr>
                <a:spLocks/>
              </p:cNvSpPr>
              <p:nvPr/>
            </p:nvSpPr>
            <p:spPr bwMode="auto">
              <a:xfrm>
                <a:off x="5614721" y="3493749"/>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97" name="Freeform 31"/>
              <p:cNvSpPr>
                <a:spLocks/>
              </p:cNvSpPr>
              <p:nvPr/>
            </p:nvSpPr>
            <p:spPr bwMode="auto">
              <a:xfrm>
                <a:off x="5614721" y="3493749"/>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98" name="Rectangle 32"/>
              <p:cNvSpPr>
                <a:spLocks noChangeArrowheads="1"/>
              </p:cNvSpPr>
              <p:nvPr/>
            </p:nvSpPr>
            <p:spPr bwMode="auto">
              <a:xfrm>
                <a:off x="5614721" y="3493749"/>
                <a:ext cx="1588" cy="3175"/>
              </a:xfrm>
              <a:prstGeom prst="rect">
                <a:avLst/>
              </a:prstGeom>
              <a:solidFill>
                <a:srgbClr val="9A9A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99" name="Freeform 33"/>
              <p:cNvSpPr>
                <a:spLocks/>
              </p:cNvSpPr>
              <p:nvPr/>
            </p:nvSpPr>
            <p:spPr bwMode="auto">
              <a:xfrm>
                <a:off x="5614721" y="3493749"/>
                <a:ext cx="0" cy="3175"/>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lnTo>
                      <a:pt x="0"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00" name="Rectangle 34"/>
              <p:cNvSpPr>
                <a:spLocks noChangeArrowheads="1"/>
              </p:cNvSpPr>
              <p:nvPr/>
            </p:nvSpPr>
            <p:spPr bwMode="auto">
              <a:xfrm>
                <a:off x="5802046" y="3617574"/>
                <a:ext cx="1588" cy="1588"/>
              </a:xfrm>
              <a:prstGeom prst="rect">
                <a:avLst/>
              </a:prstGeom>
              <a:solidFill>
                <a:srgbClr val="5D5F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01" name="Freeform 35"/>
              <p:cNvSpPr>
                <a:spLocks/>
              </p:cNvSpPr>
              <p:nvPr/>
            </p:nvSpPr>
            <p:spPr bwMode="auto">
              <a:xfrm>
                <a:off x="5802046" y="361757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02" name="Freeform 36"/>
              <p:cNvSpPr>
                <a:spLocks/>
              </p:cNvSpPr>
              <p:nvPr/>
            </p:nvSpPr>
            <p:spPr bwMode="auto">
              <a:xfrm>
                <a:off x="5614721" y="3488987"/>
                <a:ext cx="187325" cy="128588"/>
              </a:xfrm>
              <a:custGeom>
                <a:avLst/>
                <a:gdLst>
                  <a:gd name="T0" fmla="*/ 0 w 118"/>
                  <a:gd name="T1" fmla="*/ 0 h 81"/>
                  <a:gd name="T2" fmla="*/ 0 w 118"/>
                  <a:gd name="T3" fmla="*/ 3 h 81"/>
                  <a:gd name="T4" fmla="*/ 0 w 118"/>
                  <a:gd name="T5" fmla="*/ 3 h 81"/>
                  <a:gd name="T6" fmla="*/ 0 w 118"/>
                  <a:gd name="T7" fmla="*/ 5 h 81"/>
                  <a:gd name="T8" fmla="*/ 118 w 118"/>
                  <a:gd name="T9" fmla="*/ 81 h 81"/>
                  <a:gd name="T10" fmla="*/ 118 w 118"/>
                  <a:gd name="T11" fmla="*/ 81 h 81"/>
                  <a:gd name="T12" fmla="*/ 118 w 118"/>
                  <a:gd name="T13" fmla="*/ 78 h 81"/>
                  <a:gd name="T14" fmla="*/ 0 w 118"/>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81">
                    <a:moveTo>
                      <a:pt x="0" y="0"/>
                    </a:moveTo>
                    <a:lnTo>
                      <a:pt x="0" y="3"/>
                    </a:lnTo>
                    <a:lnTo>
                      <a:pt x="0" y="3"/>
                    </a:lnTo>
                    <a:lnTo>
                      <a:pt x="0" y="5"/>
                    </a:lnTo>
                    <a:lnTo>
                      <a:pt x="118" y="81"/>
                    </a:lnTo>
                    <a:lnTo>
                      <a:pt x="118" y="81"/>
                    </a:lnTo>
                    <a:lnTo>
                      <a:pt x="118" y="78"/>
                    </a:lnTo>
                    <a:lnTo>
                      <a:pt x="0" y="0"/>
                    </a:lnTo>
                    <a:close/>
                  </a:path>
                </a:pathLst>
              </a:custGeom>
              <a:solidFill>
                <a:srgbClr val="7473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03" name="Freeform 37"/>
              <p:cNvSpPr>
                <a:spLocks/>
              </p:cNvSpPr>
              <p:nvPr/>
            </p:nvSpPr>
            <p:spPr bwMode="auto">
              <a:xfrm>
                <a:off x="5614721" y="3488987"/>
                <a:ext cx="187325" cy="128588"/>
              </a:xfrm>
              <a:custGeom>
                <a:avLst/>
                <a:gdLst>
                  <a:gd name="T0" fmla="*/ 0 w 118"/>
                  <a:gd name="T1" fmla="*/ 0 h 81"/>
                  <a:gd name="T2" fmla="*/ 0 w 118"/>
                  <a:gd name="T3" fmla="*/ 3 h 81"/>
                  <a:gd name="T4" fmla="*/ 0 w 118"/>
                  <a:gd name="T5" fmla="*/ 3 h 81"/>
                  <a:gd name="T6" fmla="*/ 0 w 118"/>
                  <a:gd name="T7" fmla="*/ 5 h 81"/>
                  <a:gd name="T8" fmla="*/ 118 w 118"/>
                  <a:gd name="T9" fmla="*/ 81 h 81"/>
                  <a:gd name="T10" fmla="*/ 118 w 118"/>
                  <a:gd name="T11" fmla="*/ 81 h 81"/>
                  <a:gd name="T12" fmla="*/ 118 w 118"/>
                  <a:gd name="T13" fmla="*/ 78 h 81"/>
                  <a:gd name="T14" fmla="*/ 0 w 118"/>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81">
                    <a:moveTo>
                      <a:pt x="0" y="0"/>
                    </a:moveTo>
                    <a:lnTo>
                      <a:pt x="0" y="3"/>
                    </a:lnTo>
                    <a:lnTo>
                      <a:pt x="0" y="3"/>
                    </a:lnTo>
                    <a:lnTo>
                      <a:pt x="0" y="5"/>
                    </a:lnTo>
                    <a:lnTo>
                      <a:pt x="118" y="81"/>
                    </a:lnTo>
                    <a:lnTo>
                      <a:pt x="118" y="81"/>
                    </a:lnTo>
                    <a:lnTo>
                      <a:pt x="118" y="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04" name="Freeform 38"/>
              <p:cNvSpPr>
                <a:spLocks/>
              </p:cNvSpPr>
              <p:nvPr/>
            </p:nvSpPr>
            <p:spPr bwMode="auto">
              <a:xfrm>
                <a:off x="5633771" y="3222287"/>
                <a:ext cx="25400" cy="33338"/>
              </a:xfrm>
              <a:custGeom>
                <a:avLst/>
                <a:gdLst>
                  <a:gd name="T0" fmla="*/ 10 w 10"/>
                  <a:gd name="T1" fmla="*/ 10 h 13"/>
                  <a:gd name="T2" fmla="*/ 5 w 10"/>
                  <a:gd name="T3" fmla="*/ 11 h 13"/>
                  <a:gd name="T4" fmla="*/ 0 w 10"/>
                  <a:gd name="T5" fmla="*/ 3 h 13"/>
                  <a:gd name="T6" fmla="*/ 5 w 10"/>
                  <a:gd name="T7" fmla="*/ 1 h 13"/>
                  <a:gd name="T8" fmla="*/ 10 w 10"/>
                  <a:gd name="T9" fmla="*/ 10 h 13"/>
                </a:gdLst>
                <a:ahLst/>
                <a:cxnLst>
                  <a:cxn ang="0">
                    <a:pos x="T0" y="T1"/>
                  </a:cxn>
                  <a:cxn ang="0">
                    <a:pos x="T2" y="T3"/>
                  </a:cxn>
                  <a:cxn ang="0">
                    <a:pos x="T4" y="T5"/>
                  </a:cxn>
                  <a:cxn ang="0">
                    <a:pos x="T6" y="T7"/>
                  </a:cxn>
                  <a:cxn ang="0">
                    <a:pos x="T8" y="T9"/>
                  </a:cxn>
                </a:cxnLst>
                <a:rect l="0" t="0" r="r" b="b"/>
                <a:pathLst>
                  <a:path w="10" h="13">
                    <a:moveTo>
                      <a:pt x="10" y="10"/>
                    </a:moveTo>
                    <a:cubicBezTo>
                      <a:pt x="10" y="12"/>
                      <a:pt x="7" y="13"/>
                      <a:pt x="5" y="11"/>
                    </a:cubicBezTo>
                    <a:cubicBezTo>
                      <a:pt x="2" y="9"/>
                      <a:pt x="0" y="6"/>
                      <a:pt x="0" y="3"/>
                    </a:cubicBezTo>
                    <a:cubicBezTo>
                      <a:pt x="0" y="0"/>
                      <a:pt x="2" y="0"/>
                      <a:pt x="5" y="1"/>
                    </a:cubicBezTo>
                    <a:cubicBezTo>
                      <a:pt x="7" y="3"/>
                      <a:pt x="10" y="7"/>
                      <a:pt x="10" y="10"/>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05" name="Freeform 39"/>
              <p:cNvSpPr>
                <a:spLocks/>
              </p:cNvSpPr>
              <p:nvPr/>
            </p:nvSpPr>
            <p:spPr bwMode="auto">
              <a:xfrm>
                <a:off x="5935396" y="2595224"/>
                <a:ext cx="1082675" cy="698500"/>
              </a:xfrm>
              <a:custGeom>
                <a:avLst/>
                <a:gdLst>
                  <a:gd name="T0" fmla="*/ 640 w 682"/>
                  <a:gd name="T1" fmla="*/ 440 h 440"/>
                  <a:gd name="T2" fmla="*/ 0 w 682"/>
                  <a:gd name="T3" fmla="*/ 27 h 440"/>
                  <a:gd name="T4" fmla="*/ 40 w 682"/>
                  <a:gd name="T5" fmla="*/ 0 h 440"/>
                  <a:gd name="T6" fmla="*/ 682 w 682"/>
                  <a:gd name="T7" fmla="*/ 413 h 440"/>
                  <a:gd name="T8" fmla="*/ 640 w 682"/>
                  <a:gd name="T9" fmla="*/ 440 h 440"/>
                </a:gdLst>
                <a:ahLst/>
                <a:cxnLst>
                  <a:cxn ang="0">
                    <a:pos x="T0" y="T1"/>
                  </a:cxn>
                  <a:cxn ang="0">
                    <a:pos x="T2" y="T3"/>
                  </a:cxn>
                  <a:cxn ang="0">
                    <a:pos x="T4" y="T5"/>
                  </a:cxn>
                  <a:cxn ang="0">
                    <a:pos x="T6" y="T7"/>
                  </a:cxn>
                  <a:cxn ang="0">
                    <a:pos x="T8" y="T9"/>
                  </a:cxn>
                </a:cxnLst>
                <a:rect l="0" t="0" r="r" b="b"/>
                <a:pathLst>
                  <a:path w="682" h="440">
                    <a:moveTo>
                      <a:pt x="640" y="440"/>
                    </a:moveTo>
                    <a:lnTo>
                      <a:pt x="0" y="27"/>
                    </a:lnTo>
                    <a:lnTo>
                      <a:pt x="40" y="0"/>
                    </a:lnTo>
                    <a:lnTo>
                      <a:pt x="682" y="413"/>
                    </a:lnTo>
                    <a:lnTo>
                      <a:pt x="640" y="44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06" name="Freeform 40"/>
              <p:cNvSpPr>
                <a:spLocks/>
              </p:cNvSpPr>
              <p:nvPr/>
            </p:nvSpPr>
            <p:spPr bwMode="auto">
              <a:xfrm>
                <a:off x="6135421" y="3314362"/>
                <a:ext cx="477838" cy="804863"/>
              </a:xfrm>
              <a:custGeom>
                <a:avLst/>
                <a:gdLst>
                  <a:gd name="T0" fmla="*/ 0 w 188"/>
                  <a:gd name="T1" fmla="*/ 233 h 318"/>
                  <a:gd name="T2" fmla="*/ 0 w 188"/>
                  <a:gd name="T3" fmla="*/ 225 h 318"/>
                  <a:gd name="T4" fmla="*/ 33 w 188"/>
                  <a:gd name="T5" fmla="*/ 204 h 318"/>
                  <a:gd name="T6" fmla="*/ 52 w 188"/>
                  <a:gd name="T7" fmla="*/ 174 h 318"/>
                  <a:gd name="T8" fmla="*/ 52 w 188"/>
                  <a:gd name="T9" fmla="*/ 0 h 318"/>
                  <a:gd name="T10" fmla="*/ 60 w 188"/>
                  <a:gd name="T11" fmla="*/ 0 h 318"/>
                  <a:gd name="T12" fmla="*/ 188 w 188"/>
                  <a:gd name="T13" fmla="*/ 85 h 318"/>
                  <a:gd name="T14" fmla="*/ 188 w 188"/>
                  <a:gd name="T15" fmla="*/ 259 h 318"/>
                  <a:gd name="T16" fmla="*/ 167 w 188"/>
                  <a:gd name="T17" fmla="*/ 295 h 318"/>
                  <a:gd name="T18" fmla="*/ 130 w 188"/>
                  <a:gd name="T19" fmla="*/ 318 h 318"/>
                  <a:gd name="T20" fmla="*/ 0 w 188"/>
                  <a:gd name="T21" fmla="*/ 23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318">
                    <a:moveTo>
                      <a:pt x="0" y="233"/>
                    </a:moveTo>
                    <a:cubicBezTo>
                      <a:pt x="0" y="225"/>
                      <a:pt x="0" y="225"/>
                      <a:pt x="0" y="225"/>
                    </a:cubicBezTo>
                    <a:cubicBezTo>
                      <a:pt x="33" y="204"/>
                      <a:pt x="33" y="204"/>
                      <a:pt x="33" y="204"/>
                    </a:cubicBezTo>
                    <a:cubicBezTo>
                      <a:pt x="44" y="198"/>
                      <a:pt x="52" y="184"/>
                      <a:pt x="52" y="174"/>
                    </a:cubicBezTo>
                    <a:cubicBezTo>
                      <a:pt x="52" y="0"/>
                      <a:pt x="52" y="0"/>
                      <a:pt x="52" y="0"/>
                    </a:cubicBezTo>
                    <a:cubicBezTo>
                      <a:pt x="60" y="0"/>
                      <a:pt x="60" y="0"/>
                      <a:pt x="60" y="0"/>
                    </a:cubicBezTo>
                    <a:cubicBezTo>
                      <a:pt x="188" y="85"/>
                      <a:pt x="188" y="85"/>
                      <a:pt x="188" y="85"/>
                    </a:cubicBezTo>
                    <a:cubicBezTo>
                      <a:pt x="188" y="259"/>
                      <a:pt x="188" y="259"/>
                      <a:pt x="188" y="259"/>
                    </a:cubicBezTo>
                    <a:cubicBezTo>
                      <a:pt x="188" y="271"/>
                      <a:pt x="180" y="287"/>
                      <a:pt x="167" y="295"/>
                    </a:cubicBezTo>
                    <a:cubicBezTo>
                      <a:pt x="130" y="318"/>
                      <a:pt x="130" y="318"/>
                      <a:pt x="130" y="318"/>
                    </a:cubicBezTo>
                    <a:lnTo>
                      <a:pt x="0" y="23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07" name="Freeform 41"/>
              <p:cNvSpPr>
                <a:spLocks/>
              </p:cNvSpPr>
              <p:nvPr/>
            </p:nvSpPr>
            <p:spPr bwMode="auto">
              <a:xfrm>
                <a:off x="6138596" y="3882687"/>
                <a:ext cx="330200" cy="236538"/>
              </a:xfrm>
              <a:custGeom>
                <a:avLst/>
                <a:gdLst>
                  <a:gd name="T0" fmla="*/ 208 w 208"/>
                  <a:gd name="T1" fmla="*/ 136 h 149"/>
                  <a:gd name="T2" fmla="*/ 0 w 208"/>
                  <a:gd name="T3" fmla="*/ 0 h 149"/>
                  <a:gd name="T4" fmla="*/ 0 w 208"/>
                  <a:gd name="T5" fmla="*/ 13 h 149"/>
                  <a:gd name="T6" fmla="*/ 208 w 208"/>
                  <a:gd name="T7" fmla="*/ 149 h 149"/>
                  <a:gd name="T8" fmla="*/ 208 w 208"/>
                  <a:gd name="T9" fmla="*/ 136 h 149"/>
                </a:gdLst>
                <a:ahLst/>
                <a:cxnLst>
                  <a:cxn ang="0">
                    <a:pos x="T0" y="T1"/>
                  </a:cxn>
                  <a:cxn ang="0">
                    <a:pos x="T2" y="T3"/>
                  </a:cxn>
                  <a:cxn ang="0">
                    <a:pos x="T4" y="T5"/>
                  </a:cxn>
                  <a:cxn ang="0">
                    <a:pos x="T6" y="T7"/>
                  </a:cxn>
                  <a:cxn ang="0">
                    <a:pos x="T8" y="T9"/>
                  </a:cxn>
                </a:cxnLst>
                <a:rect l="0" t="0" r="r" b="b"/>
                <a:pathLst>
                  <a:path w="208" h="149">
                    <a:moveTo>
                      <a:pt x="208" y="136"/>
                    </a:moveTo>
                    <a:lnTo>
                      <a:pt x="0" y="0"/>
                    </a:lnTo>
                    <a:lnTo>
                      <a:pt x="0" y="13"/>
                    </a:lnTo>
                    <a:lnTo>
                      <a:pt x="208" y="149"/>
                    </a:lnTo>
                    <a:lnTo>
                      <a:pt x="208" y="136"/>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08" name="Freeform 42"/>
              <p:cNvSpPr>
                <a:spLocks/>
              </p:cNvSpPr>
              <p:nvPr/>
            </p:nvSpPr>
            <p:spPr bwMode="auto">
              <a:xfrm>
                <a:off x="6468796" y="3523912"/>
                <a:ext cx="144463" cy="595313"/>
              </a:xfrm>
              <a:custGeom>
                <a:avLst/>
                <a:gdLst>
                  <a:gd name="T0" fmla="*/ 52 w 57"/>
                  <a:gd name="T1" fmla="*/ 0 h 235"/>
                  <a:gd name="T2" fmla="*/ 52 w 57"/>
                  <a:gd name="T3" fmla="*/ 176 h 235"/>
                  <a:gd name="T4" fmla="*/ 33 w 57"/>
                  <a:gd name="T5" fmla="*/ 206 h 235"/>
                  <a:gd name="T6" fmla="*/ 0 w 57"/>
                  <a:gd name="T7" fmla="*/ 227 h 235"/>
                  <a:gd name="T8" fmla="*/ 0 w 57"/>
                  <a:gd name="T9" fmla="*/ 235 h 235"/>
                  <a:gd name="T10" fmla="*/ 36 w 57"/>
                  <a:gd name="T11" fmla="*/ 212 h 235"/>
                  <a:gd name="T12" fmla="*/ 57 w 57"/>
                  <a:gd name="T13" fmla="*/ 176 h 235"/>
                  <a:gd name="T14" fmla="*/ 57 w 57"/>
                  <a:gd name="T15" fmla="*/ 0 h 235"/>
                  <a:gd name="T16" fmla="*/ 52 w 57"/>
                  <a:gd name="T1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235">
                    <a:moveTo>
                      <a:pt x="52" y="0"/>
                    </a:moveTo>
                    <a:cubicBezTo>
                      <a:pt x="52" y="176"/>
                      <a:pt x="52" y="176"/>
                      <a:pt x="52" y="176"/>
                    </a:cubicBezTo>
                    <a:cubicBezTo>
                      <a:pt x="52" y="186"/>
                      <a:pt x="43" y="200"/>
                      <a:pt x="33" y="206"/>
                    </a:cubicBezTo>
                    <a:cubicBezTo>
                      <a:pt x="0" y="227"/>
                      <a:pt x="0" y="227"/>
                      <a:pt x="0" y="227"/>
                    </a:cubicBezTo>
                    <a:cubicBezTo>
                      <a:pt x="0" y="235"/>
                      <a:pt x="0" y="235"/>
                      <a:pt x="0" y="235"/>
                    </a:cubicBezTo>
                    <a:cubicBezTo>
                      <a:pt x="36" y="212"/>
                      <a:pt x="36" y="212"/>
                      <a:pt x="36" y="212"/>
                    </a:cubicBezTo>
                    <a:cubicBezTo>
                      <a:pt x="48" y="204"/>
                      <a:pt x="57" y="188"/>
                      <a:pt x="57" y="176"/>
                    </a:cubicBezTo>
                    <a:cubicBezTo>
                      <a:pt x="57" y="0"/>
                      <a:pt x="57" y="0"/>
                      <a:pt x="57" y="0"/>
                    </a:cubicBezTo>
                    <a:lnTo>
                      <a:pt x="52" y="0"/>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09" name="Freeform 43"/>
              <p:cNvSpPr>
                <a:spLocks/>
              </p:cNvSpPr>
              <p:nvPr/>
            </p:nvSpPr>
            <p:spPr bwMode="auto">
              <a:xfrm>
                <a:off x="6951396" y="3250862"/>
                <a:ext cx="66675" cy="919163"/>
              </a:xfrm>
              <a:custGeom>
                <a:avLst/>
                <a:gdLst>
                  <a:gd name="T0" fmla="*/ 0 w 42"/>
                  <a:gd name="T1" fmla="*/ 27 h 579"/>
                  <a:gd name="T2" fmla="*/ 0 w 42"/>
                  <a:gd name="T3" fmla="*/ 579 h 579"/>
                  <a:gd name="T4" fmla="*/ 40 w 42"/>
                  <a:gd name="T5" fmla="*/ 551 h 579"/>
                  <a:gd name="T6" fmla="*/ 42 w 42"/>
                  <a:gd name="T7" fmla="*/ 0 h 579"/>
                  <a:gd name="T8" fmla="*/ 0 w 42"/>
                  <a:gd name="T9" fmla="*/ 27 h 579"/>
                </a:gdLst>
                <a:ahLst/>
                <a:cxnLst>
                  <a:cxn ang="0">
                    <a:pos x="T0" y="T1"/>
                  </a:cxn>
                  <a:cxn ang="0">
                    <a:pos x="T2" y="T3"/>
                  </a:cxn>
                  <a:cxn ang="0">
                    <a:pos x="T4" y="T5"/>
                  </a:cxn>
                  <a:cxn ang="0">
                    <a:pos x="T6" y="T7"/>
                  </a:cxn>
                  <a:cxn ang="0">
                    <a:pos x="T8" y="T9"/>
                  </a:cxn>
                </a:cxnLst>
                <a:rect l="0" t="0" r="r" b="b"/>
                <a:pathLst>
                  <a:path w="42" h="579">
                    <a:moveTo>
                      <a:pt x="0" y="27"/>
                    </a:moveTo>
                    <a:lnTo>
                      <a:pt x="0" y="579"/>
                    </a:lnTo>
                    <a:lnTo>
                      <a:pt x="40" y="551"/>
                    </a:lnTo>
                    <a:lnTo>
                      <a:pt x="42" y="0"/>
                    </a:lnTo>
                    <a:lnTo>
                      <a:pt x="0" y="27"/>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10" name="Freeform 44"/>
              <p:cNvSpPr>
                <a:spLocks/>
              </p:cNvSpPr>
              <p:nvPr/>
            </p:nvSpPr>
            <p:spPr bwMode="auto">
              <a:xfrm>
                <a:off x="5935396" y="2638087"/>
                <a:ext cx="1016000" cy="1528763"/>
              </a:xfrm>
              <a:custGeom>
                <a:avLst/>
                <a:gdLst>
                  <a:gd name="T0" fmla="*/ 640 w 640"/>
                  <a:gd name="T1" fmla="*/ 413 h 963"/>
                  <a:gd name="T2" fmla="*/ 0 w 640"/>
                  <a:gd name="T3" fmla="*/ 0 h 963"/>
                  <a:gd name="T4" fmla="*/ 0 w 640"/>
                  <a:gd name="T5" fmla="*/ 550 h 963"/>
                  <a:gd name="T6" fmla="*/ 640 w 640"/>
                  <a:gd name="T7" fmla="*/ 963 h 963"/>
                  <a:gd name="T8" fmla="*/ 640 w 640"/>
                  <a:gd name="T9" fmla="*/ 413 h 963"/>
                </a:gdLst>
                <a:ahLst/>
                <a:cxnLst>
                  <a:cxn ang="0">
                    <a:pos x="T0" y="T1"/>
                  </a:cxn>
                  <a:cxn ang="0">
                    <a:pos x="T2" y="T3"/>
                  </a:cxn>
                  <a:cxn ang="0">
                    <a:pos x="T4" y="T5"/>
                  </a:cxn>
                  <a:cxn ang="0">
                    <a:pos x="T6" y="T7"/>
                  </a:cxn>
                  <a:cxn ang="0">
                    <a:pos x="T8" y="T9"/>
                  </a:cxn>
                </a:cxnLst>
                <a:rect l="0" t="0" r="r" b="b"/>
                <a:pathLst>
                  <a:path w="640" h="963">
                    <a:moveTo>
                      <a:pt x="640" y="413"/>
                    </a:moveTo>
                    <a:lnTo>
                      <a:pt x="0" y="0"/>
                    </a:lnTo>
                    <a:lnTo>
                      <a:pt x="0" y="550"/>
                    </a:lnTo>
                    <a:lnTo>
                      <a:pt x="640" y="963"/>
                    </a:lnTo>
                    <a:lnTo>
                      <a:pt x="640" y="413"/>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11" name="Freeform 45"/>
              <p:cNvSpPr>
                <a:spLocks/>
              </p:cNvSpPr>
              <p:nvPr/>
            </p:nvSpPr>
            <p:spPr bwMode="auto">
              <a:xfrm>
                <a:off x="5984609" y="2723812"/>
                <a:ext cx="922338" cy="1357313"/>
              </a:xfrm>
              <a:custGeom>
                <a:avLst/>
                <a:gdLst>
                  <a:gd name="T0" fmla="*/ 581 w 581"/>
                  <a:gd name="T1" fmla="*/ 377 h 855"/>
                  <a:gd name="T2" fmla="*/ 0 w 581"/>
                  <a:gd name="T3" fmla="*/ 0 h 855"/>
                  <a:gd name="T4" fmla="*/ 0 w 581"/>
                  <a:gd name="T5" fmla="*/ 480 h 855"/>
                  <a:gd name="T6" fmla="*/ 581 w 581"/>
                  <a:gd name="T7" fmla="*/ 855 h 855"/>
                  <a:gd name="T8" fmla="*/ 581 w 581"/>
                  <a:gd name="T9" fmla="*/ 377 h 855"/>
                </a:gdLst>
                <a:ahLst/>
                <a:cxnLst>
                  <a:cxn ang="0">
                    <a:pos x="T0" y="T1"/>
                  </a:cxn>
                  <a:cxn ang="0">
                    <a:pos x="T2" y="T3"/>
                  </a:cxn>
                  <a:cxn ang="0">
                    <a:pos x="T4" y="T5"/>
                  </a:cxn>
                  <a:cxn ang="0">
                    <a:pos x="T6" y="T7"/>
                  </a:cxn>
                  <a:cxn ang="0">
                    <a:pos x="T8" y="T9"/>
                  </a:cxn>
                </a:cxnLst>
                <a:rect l="0" t="0" r="r" b="b"/>
                <a:pathLst>
                  <a:path w="581" h="855">
                    <a:moveTo>
                      <a:pt x="581" y="377"/>
                    </a:moveTo>
                    <a:lnTo>
                      <a:pt x="0" y="0"/>
                    </a:lnTo>
                    <a:lnTo>
                      <a:pt x="0" y="480"/>
                    </a:lnTo>
                    <a:lnTo>
                      <a:pt x="581" y="855"/>
                    </a:lnTo>
                    <a:lnTo>
                      <a:pt x="581" y="377"/>
                    </a:lnTo>
                    <a:close/>
                  </a:path>
                </a:pathLst>
              </a:custGeom>
              <a:solidFill>
                <a:srgbClr val="0487C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12" name="Freeform 46"/>
              <p:cNvSpPr>
                <a:spLocks/>
              </p:cNvSpPr>
              <p:nvPr/>
            </p:nvSpPr>
            <p:spPr bwMode="auto">
              <a:xfrm>
                <a:off x="6286234" y="3498512"/>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13" name="Freeform 47"/>
              <p:cNvSpPr>
                <a:spLocks/>
              </p:cNvSpPr>
              <p:nvPr/>
            </p:nvSpPr>
            <p:spPr bwMode="auto">
              <a:xfrm>
                <a:off x="6448159" y="2990512"/>
                <a:ext cx="25400" cy="31750"/>
              </a:xfrm>
              <a:custGeom>
                <a:avLst/>
                <a:gdLst>
                  <a:gd name="T0" fmla="*/ 10 w 10"/>
                  <a:gd name="T1" fmla="*/ 10 h 13"/>
                  <a:gd name="T2" fmla="*/ 5 w 10"/>
                  <a:gd name="T3" fmla="*/ 11 h 13"/>
                  <a:gd name="T4" fmla="*/ 0 w 10"/>
                  <a:gd name="T5" fmla="*/ 3 h 13"/>
                  <a:gd name="T6" fmla="*/ 5 w 10"/>
                  <a:gd name="T7" fmla="*/ 2 h 13"/>
                  <a:gd name="T8" fmla="*/ 10 w 10"/>
                  <a:gd name="T9" fmla="*/ 10 h 13"/>
                </a:gdLst>
                <a:ahLst/>
                <a:cxnLst>
                  <a:cxn ang="0">
                    <a:pos x="T0" y="T1"/>
                  </a:cxn>
                  <a:cxn ang="0">
                    <a:pos x="T2" y="T3"/>
                  </a:cxn>
                  <a:cxn ang="0">
                    <a:pos x="T4" y="T5"/>
                  </a:cxn>
                  <a:cxn ang="0">
                    <a:pos x="T6" y="T7"/>
                  </a:cxn>
                  <a:cxn ang="0">
                    <a:pos x="T8" y="T9"/>
                  </a:cxn>
                </a:cxnLst>
                <a:rect l="0" t="0" r="r" b="b"/>
                <a:pathLst>
                  <a:path w="10" h="13">
                    <a:moveTo>
                      <a:pt x="10" y="10"/>
                    </a:moveTo>
                    <a:cubicBezTo>
                      <a:pt x="10" y="13"/>
                      <a:pt x="7" y="13"/>
                      <a:pt x="5" y="11"/>
                    </a:cubicBezTo>
                    <a:cubicBezTo>
                      <a:pt x="2" y="10"/>
                      <a:pt x="0" y="6"/>
                      <a:pt x="0" y="3"/>
                    </a:cubicBezTo>
                    <a:cubicBezTo>
                      <a:pt x="0" y="1"/>
                      <a:pt x="2" y="0"/>
                      <a:pt x="5" y="2"/>
                    </a:cubicBezTo>
                    <a:cubicBezTo>
                      <a:pt x="7" y="3"/>
                      <a:pt x="10" y="7"/>
                      <a:pt x="10" y="10"/>
                    </a:cubicBez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14" name="Freeform 62"/>
              <p:cNvSpPr>
                <a:spLocks/>
              </p:cNvSpPr>
              <p:nvPr/>
            </p:nvSpPr>
            <p:spPr bwMode="auto">
              <a:xfrm>
                <a:off x="6770421" y="4289087"/>
                <a:ext cx="15875" cy="17463"/>
              </a:xfrm>
              <a:custGeom>
                <a:avLst/>
                <a:gdLst>
                  <a:gd name="T0" fmla="*/ 6 w 6"/>
                  <a:gd name="T1" fmla="*/ 5 h 7"/>
                  <a:gd name="T2" fmla="*/ 3 w 6"/>
                  <a:gd name="T3" fmla="*/ 6 h 7"/>
                  <a:gd name="T4" fmla="*/ 0 w 6"/>
                  <a:gd name="T5" fmla="*/ 2 h 7"/>
                  <a:gd name="T6" fmla="*/ 3 w 6"/>
                  <a:gd name="T7" fmla="*/ 1 h 7"/>
                  <a:gd name="T8" fmla="*/ 6 w 6"/>
                  <a:gd name="T9" fmla="*/ 5 h 7"/>
                </a:gdLst>
                <a:ahLst/>
                <a:cxnLst>
                  <a:cxn ang="0">
                    <a:pos x="T0" y="T1"/>
                  </a:cxn>
                  <a:cxn ang="0">
                    <a:pos x="T2" y="T3"/>
                  </a:cxn>
                  <a:cxn ang="0">
                    <a:pos x="T4" y="T5"/>
                  </a:cxn>
                  <a:cxn ang="0">
                    <a:pos x="T6" y="T7"/>
                  </a:cxn>
                  <a:cxn ang="0">
                    <a:pos x="T8" y="T9"/>
                  </a:cxn>
                </a:cxnLst>
                <a:rect l="0" t="0" r="r" b="b"/>
                <a:pathLst>
                  <a:path w="6" h="7">
                    <a:moveTo>
                      <a:pt x="6" y="5"/>
                    </a:moveTo>
                    <a:cubicBezTo>
                      <a:pt x="6" y="7"/>
                      <a:pt x="4" y="7"/>
                      <a:pt x="3" y="6"/>
                    </a:cubicBezTo>
                    <a:cubicBezTo>
                      <a:pt x="1" y="5"/>
                      <a:pt x="0" y="3"/>
                      <a:pt x="0" y="2"/>
                    </a:cubicBezTo>
                    <a:cubicBezTo>
                      <a:pt x="0" y="0"/>
                      <a:pt x="1" y="0"/>
                      <a:pt x="3" y="1"/>
                    </a:cubicBezTo>
                    <a:cubicBezTo>
                      <a:pt x="4" y="2"/>
                      <a:pt x="6" y="4"/>
                      <a:pt x="6" y="5"/>
                    </a:cubicBez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147" name="Group 65"/>
            <p:cNvGrpSpPr>
              <a:grpSpLocks noChangeAspect="1"/>
            </p:cNvGrpSpPr>
            <p:nvPr/>
          </p:nvGrpSpPr>
          <p:grpSpPr bwMode="auto">
            <a:xfrm>
              <a:off x="7558429" y="5530849"/>
              <a:ext cx="273050" cy="822325"/>
              <a:chOff x="4756" y="3476"/>
              <a:chExt cx="172" cy="518"/>
            </a:xfrm>
          </p:grpSpPr>
          <p:sp>
            <p:nvSpPr>
              <p:cNvPr id="161" name="AutoShape 64"/>
              <p:cNvSpPr>
                <a:spLocks noChangeAspect="1" noChangeArrowheads="1" noTextEdit="1"/>
              </p:cNvSpPr>
              <p:nvPr/>
            </p:nvSpPr>
            <p:spPr bwMode="auto">
              <a:xfrm>
                <a:off x="4756" y="3476"/>
                <a:ext cx="17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2" name="Freeform 66"/>
              <p:cNvSpPr>
                <a:spLocks/>
              </p:cNvSpPr>
              <p:nvPr/>
            </p:nvSpPr>
            <p:spPr bwMode="auto">
              <a:xfrm>
                <a:off x="4756" y="3476"/>
                <a:ext cx="171" cy="518"/>
              </a:xfrm>
              <a:custGeom>
                <a:avLst/>
                <a:gdLst>
                  <a:gd name="T0" fmla="*/ 171 w 171"/>
                  <a:gd name="T1" fmla="*/ 100 h 518"/>
                  <a:gd name="T2" fmla="*/ 142 w 171"/>
                  <a:gd name="T3" fmla="*/ 120 h 518"/>
                  <a:gd name="T4" fmla="*/ 171 w 171"/>
                  <a:gd name="T5" fmla="*/ 100 h 518"/>
                  <a:gd name="T6" fmla="*/ 171 w 171"/>
                  <a:gd name="T7" fmla="*/ 100 h 518"/>
                  <a:gd name="T8" fmla="*/ 171 w 171"/>
                  <a:gd name="T9" fmla="*/ 100 h 518"/>
                  <a:gd name="T10" fmla="*/ 27 w 171"/>
                  <a:gd name="T11" fmla="*/ 0 h 518"/>
                  <a:gd name="T12" fmla="*/ 0 w 171"/>
                  <a:gd name="T13" fmla="*/ 20 h 518"/>
                  <a:gd name="T14" fmla="*/ 0 w 171"/>
                  <a:gd name="T15" fmla="*/ 418 h 518"/>
                  <a:gd name="T16" fmla="*/ 142 w 171"/>
                  <a:gd name="T17" fmla="*/ 518 h 518"/>
                  <a:gd name="T18" fmla="*/ 142 w 171"/>
                  <a:gd name="T19" fmla="*/ 518 h 518"/>
                  <a:gd name="T20" fmla="*/ 142 w 171"/>
                  <a:gd name="T21" fmla="*/ 518 h 518"/>
                  <a:gd name="T22" fmla="*/ 142 w 171"/>
                  <a:gd name="T23" fmla="*/ 518 h 518"/>
                  <a:gd name="T24" fmla="*/ 142 w 171"/>
                  <a:gd name="T25" fmla="*/ 518 h 518"/>
                  <a:gd name="T26" fmla="*/ 171 w 171"/>
                  <a:gd name="T27" fmla="*/ 498 h 518"/>
                  <a:gd name="T28" fmla="*/ 171 w 171"/>
                  <a:gd name="T29" fmla="*/ 10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518">
                    <a:moveTo>
                      <a:pt x="171" y="100"/>
                    </a:moveTo>
                    <a:lnTo>
                      <a:pt x="142" y="120"/>
                    </a:lnTo>
                    <a:lnTo>
                      <a:pt x="171" y="100"/>
                    </a:lnTo>
                    <a:lnTo>
                      <a:pt x="171" y="100"/>
                    </a:lnTo>
                    <a:lnTo>
                      <a:pt x="171" y="100"/>
                    </a:lnTo>
                    <a:lnTo>
                      <a:pt x="27" y="0"/>
                    </a:lnTo>
                    <a:lnTo>
                      <a:pt x="0" y="20"/>
                    </a:lnTo>
                    <a:lnTo>
                      <a:pt x="0" y="418"/>
                    </a:lnTo>
                    <a:lnTo>
                      <a:pt x="142" y="518"/>
                    </a:lnTo>
                    <a:lnTo>
                      <a:pt x="142" y="518"/>
                    </a:lnTo>
                    <a:lnTo>
                      <a:pt x="142" y="518"/>
                    </a:lnTo>
                    <a:lnTo>
                      <a:pt x="142" y="518"/>
                    </a:lnTo>
                    <a:lnTo>
                      <a:pt x="142" y="518"/>
                    </a:lnTo>
                    <a:lnTo>
                      <a:pt x="171" y="498"/>
                    </a:lnTo>
                    <a:lnTo>
                      <a:pt x="171" y="10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3" name="Freeform 67"/>
              <p:cNvSpPr>
                <a:spLocks/>
              </p:cNvSpPr>
              <p:nvPr/>
            </p:nvSpPr>
            <p:spPr bwMode="auto">
              <a:xfrm>
                <a:off x="4756" y="3476"/>
                <a:ext cx="171" cy="518"/>
              </a:xfrm>
              <a:custGeom>
                <a:avLst/>
                <a:gdLst>
                  <a:gd name="T0" fmla="*/ 171 w 171"/>
                  <a:gd name="T1" fmla="*/ 100 h 518"/>
                  <a:gd name="T2" fmla="*/ 142 w 171"/>
                  <a:gd name="T3" fmla="*/ 120 h 518"/>
                  <a:gd name="T4" fmla="*/ 171 w 171"/>
                  <a:gd name="T5" fmla="*/ 100 h 518"/>
                  <a:gd name="T6" fmla="*/ 171 w 171"/>
                  <a:gd name="T7" fmla="*/ 100 h 518"/>
                  <a:gd name="T8" fmla="*/ 171 w 171"/>
                  <a:gd name="T9" fmla="*/ 100 h 518"/>
                  <a:gd name="T10" fmla="*/ 27 w 171"/>
                  <a:gd name="T11" fmla="*/ 0 h 518"/>
                  <a:gd name="T12" fmla="*/ 0 w 171"/>
                  <a:gd name="T13" fmla="*/ 20 h 518"/>
                  <a:gd name="T14" fmla="*/ 0 w 171"/>
                  <a:gd name="T15" fmla="*/ 418 h 518"/>
                  <a:gd name="T16" fmla="*/ 142 w 171"/>
                  <a:gd name="T17" fmla="*/ 518 h 518"/>
                  <a:gd name="T18" fmla="*/ 142 w 171"/>
                  <a:gd name="T19" fmla="*/ 518 h 518"/>
                  <a:gd name="T20" fmla="*/ 142 w 171"/>
                  <a:gd name="T21" fmla="*/ 518 h 518"/>
                  <a:gd name="T22" fmla="*/ 142 w 171"/>
                  <a:gd name="T23" fmla="*/ 518 h 518"/>
                  <a:gd name="T24" fmla="*/ 142 w 171"/>
                  <a:gd name="T25" fmla="*/ 518 h 518"/>
                  <a:gd name="T26" fmla="*/ 171 w 171"/>
                  <a:gd name="T27" fmla="*/ 498 h 518"/>
                  <a:gd name="T28" fmla="*/ 171 w 171"/>
                  <a:gd name="T29" fmla="*/ 10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518">
                    <a:moveTo>
                      <a:pt x="171" y="100"/>
                    </a:moveTo>
                    <a:lnTo>
                      <a:pt x="142" y="120"/>
                    </a:lnTo>
                    <a:lnTo>
                      <a:pt x="171" y="100"/>
                    </a:lnTo>
                    <a:lnTo>
                      <a:pt x="171" y="100"/>
                    </a:lnTo>
                    <a:lnTo>
                      <a:pt x="171" y="100"/>
                    </a:lnTo>
                    <a:lnTo>
                      <a:pt x="27" y="0"/>
                    </a:lnTo>
                    <a:lnTo>
                      <a:pt x="0" y="20"/>
                    </a:lnTo>
                    <a:lnTo>
                      <a:pt x="0" y="418"/>
                    </a:lnTo>
                    <a:lnTo>
                      <a:pt x="142" y="518"/>
                    </a:lnTo>
                    <a:lnTo>
                      <a:pt x="142" y="518"/>
                    </a:lnTo>
                    <a:lnTo>
                      <a:pt x="142" y="518"/>
                    </a:lnTo>
                    <a:lnTo>
                      <a:pt x="142" y="518"/>
                    </a:lnTo>
                    <a:lnTo>
                      <a:pt x="142" y="518"/>
                    </a:lnTo>
                    <a:lnTo>
                      <a:pt x="171" y="498"/>
                    </a:lnTo>
                    <a:lnTo>
                      <a:pt x="171" y="1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4" name="Freeform 68"/>
              <p:cNvSpPr>
                <a:spLocks/>
              </p:cNvSpPr>
              <p:nvPr/>
            </p:nvSpPr>
            <p:spPr bwMode="auto">
              <a:xfrm>
                <a:off x="4756" y="3476"/>
                <a:ext cx="171" cy="120"/>
              </a:xfrm>
              <a:custGeom>
                <a:avLst/>
                <a:gdLst>
                  <a:gd name="T0" fmla="*/ 142 w 171"/>
                  <a:gd name="T1" fmla="*/ 120 h 120"/>
                  <a:gd name="T2" fmla="*/ 0 w 171"/>
                  <a:gd name="T3" fmla="*/ 20 h 120"/>
                  <a:gd name="T4" fmla="*/ 27 w 171"/>
                  <a:gd name="T5" fmla="*/ 0 h 120"/>
                  <a:gd name="T6" fmla="*/ 171 w 171"/>
                  <a:gd name="T7" fmla="*/ 100 h 120"/>
                  <a:gd name="T8" fmla="*/ 142 w 171"/>
                  <a:gd name="T9" fmla="*/ 120 h 120"/>
                </a:gdLst>
                <a:ahLst/>
                <a:cxnLst>
                  <a:cxn ang="0">
                    <a:pos x="T0" y="T1"/>
                  </a:cxn>
                  <a:cxn ang="0">
                    <a:pos x="T2" y="T3"/>
                  </a:cxn>
                  <a:cxn ang="0">
                    <a:pos x="T4" y="T5"/>
                  </a:cxn>
                  <a:cxn ang="0">
                    <a:pos x="T6" y="T7"/>
                  </a:cxn>
                  <a:cxn ang="0">
                    <a:pos x="T8" y="T9"/>
                  </a:cxn>
                </a:cxnLst>
                <a:rect l="0" t="0" r="r" b="b"/>
                <a:pathLst>
                  <a:path w="171" h="120">
                    <a:moveTo>
                      <a:pt x="142" y="120"/>
                    </a:moveTo>
                    <a:lnTo>
                      <a:pt x="0" y="20"/>
                    </a:lnTo>
                    <a:lnTo>
                      <a:pt x="27" y="0"/>
                    </a:lnTo>
                    <a:lnTo>
                      <a:pt x="171" y="100"/>
                    </a:lnTo>
                    <a:lnTo>
                      <a:pt x="142" y="12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5" name="Freeform 69"/>
              <p:cNvSpPr>
                <a:spLocks/>
              </p:cNvSpPr>
              <p:nvPr/>
            </p:nvSpPr>
            <p:spPr bwMode="auto">
              <a:xfrm>
                <a:off x="4898" y="3576"/>
                <a:ext cx="29" cy="418"/>
              </a:xfrm>
              <a:custGeom>
                <a:avLst/>
                <a:gdLst>
                  <a:gd name="T0" fmla="*/ 0 w 29"/>
                  <a:gd name="T1" fmla="*/ 20 h 418"/>
                  <a:gd name="T2" fmla="*/ 0 w 29"/>
                  <a:gd name="T3" fmla="*/ 418 h 418"/>
                  <a:gd name="T4" fmla="*/ 29 w 29"/>
                  <a:gd name="T5" fmla="*/ 398 h 418"/>
                  <a:gd name="T6" fmla="*/ 29 w 29"/>
                  <a:gd name="T7" fmla="*/ 0 h 418"/>
                  <a:gd name="T8" fmla="*/ 0 w 29"/>
                  <a:gd name="T9" fmla="*/ 20 h 418"/>
                </a:gdLst>
                <a:ahLst/>
                <a:cxnLst>
                  <a:cxn ang="0">
                    <a:pos x="T0" y="T1"/>
                  </a:cxn>
                  <a:cxn ang="0">
                    <a:pos x="T2" y="T3"/>
                  </a:cxn>
                  <a:cxn ang="0">
                    <a:pos x="T4" y="T5"/>
                  </a:cxn>
                  <a:cxn ang="0">
                    <a:pos x="T6" y="T7"/>
                  </a:cxn>
                  <a:cxn ang="0">
                    <a:pos x="T8" y="T9"/>
                  </a:cxn>
                </a:cxnLst>
                <a:rect l="0" t="0" r="r" b="b"/>
                <a:pathLst>
                  <a:path w="29" h="418">
                    <a:moveTo>
                      <a:pt x="0" y="20"/>
                    </a:moveTo>
                    <a:lnTo>
                      <a:pt x="0" y="418"/>
                    </a:lnTo>
                    <a:lnTo>
                      <a:pt x="29" y="398"/>
                    </a:lnTo>
                    <a:lnTo>
                      <a:pt x="29" y="0"/>
                    </a:lnTo>
                    <a:lnTo>
                      <a:pt x="0" y="20"/>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6" name="Freeform 70"/>
              <p:cNvSpPr>
                <a:spLocks/>
              </p:cNvSpPr>
              <p:nvPr/>
            </p:nvSpPr>
            <p:spPr bwMode="auto">
              <a:xfrm>
                <a:off x="4756" y="3496"/>
                <a:ext cx="142" cy="498"/>
              </a:xfrm>
              <a:custGeom>
                <a:avLst/>
                <a:gdLst>
                  <a:gd name="T0" fmla="*/ 142 w 142"/>
                  <a:gd name="T1" fmla="*/ 100 h 498"/>
                  <a:gd name="T2" fmla="*/ 0 w 142"/>
                  <a:gd name="T3" fmla="*/ 0 h 498"/>
                  <a:gd name="T4" fmla="*/ 0 w 142"/>
                  <a:gd name="T5" fmla="*/ 398 h 498"/>
                  <a:gd name="T6" fmla="*/ 142 w 142"/>
                  <a:gd name="T7" fmla="*/ 498 h 498"/>
                  <a:gd name="T8" fmla="*/ 142 w 142"/>
                  <a:gd name="T9" fmla="*/ 100 h 498"/>
                </a:gdLst>
                <a:ahLst/>
                <a:cxnLst>
                  <a:cxn ang="0">
                    <a:pos x="T0" y="T1"/>
                  </a:cxn>
                  <a:cxn ang="0">
                    <a:pos x="T2" y="T3"/>
                  </a:cxn>
                  <a:cxn ang="0">
                    <a:pos x="T4" y="T5"/>
                  </a:cxn>
                  <a:cxn ang="0">
                    <a:pos x="T6" y="T7"/>
                  </a:cxn>
                  <a:cxn ang="0">
                    <a:pos x="T8" y="T9"/>
                  </a:cxn>
                </a:cxnLst>
                <a:rect l="0" t="0" r="r" b="b"/>
                <a:pathLst>
                  <a:path w="142" h="498">
                    <a:moveTo>
                      <a:pt x="142" y="100"/>
                    </a:moveTo>
                    <a:lnTo>
                      <a:pt x="0" y="0"/>
                    </a:lnTo>
                    <a:lnTo>
                      <a:pt x="0" y="398"/>
                    </a:lnTo>
                    <a:lnTo>
                      <a:pt x="142" y="498"/>
                    </a:lnTo>
                    <a:lnTo>
                      <a:pt x="142" y="100"/>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7" name="Freeform 71"/>
              <p:cNvSpPr>
                <a:spLocks/>
              </p:cNvSpPr>
              <p:nvPr/>
            </p:nvSpPr>
            <p:spPr bwMode="auto">
              <a:xfrm>
                <a:off x="4756" y="3496"/>
                <a:ext cx="142" cy="498"/>
              </a:xfrm>
              <a:custGeom>
                <a:avLst/>
                <a:gdLst>
                  <a:gd name="T0" fmla="*/ 142 w 142"/>
                  <a:gd name="T1" fmla="*/ 100 h 498"/>
                  <a:gd name="T2" fmla="*/ 0 w 142"/>
                  <a:gd name="T3" fmla="*/ 0 h 498"/>
                  <a:gd name="T4" fmla="*/ 0 w 142"/>
                  <a:gd name="T5" fmla="*/ 398 h 498"/>
                  <a:gd name="T6" fmla="*/ 142 w 142"/>
                  <a:gd name="T7" fmla="*/ 498 h 498"/>
                  <a:gd name="T8" fmla="*/ 142 w 142"/>
                  <a:gd name="T9" fmla="*/ 100 h 498"/>
                </a:gdLst>
                <a:ahLst/>
                <a:cxnLst>
                  <a:cxn ang="0">
                    <a:pos x="T0" y="T1"/>
                  </a:cxn>
                  <a:cxn ang="0">
                    <a:pos x="T2" y="T3"/>
                  </a:cxn>
                  <a:cxn ang="0">
                    <a:pos x="T4" y="T5"/>
                  </a:cxn>
                  <a:cxn ang="0">
                    <a:pos x="T6" y="T7"/>
                  </a:cxn>
                  <a:cxn ang="0">
                    <a:pos x="T8" y="T9"/>
                  </a:cxn>
                </a:cxnLst>
                <a:rect l="0" t="0" r="r" b="b"/>
                <a:pathLst>
                  <a:path w="142" h="498">
                    <a:moveTo>
                      <a:pt x="142" y="100"/>
                    </a:moveTo>
                    <a:lnTo>
                      <a:pt x="0" y="0"/>
                    </a:lnTo>
                    <a:lnTo>
                      <a:pt x="0" y="398"/>
                    </a:lnTo>
                    <a:lnTo>
                      <a:pt x="142" y="498"/>
                    </a:lnTo>
                    <a:lnTo>
                      <a:pt x="142" y="1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8" name="Freeform 72"/>
              <p:cNvSpPr>
                <a:spLocks/>
              </p:cNvSpPr>
              <p:nvPr/>
            </p:nvSpPr>
            <p:spPr bwMode="auto">
              <a:xfrm>
                <a:off x="4756" y="3476"/>
                <a:ext cx="171" cy="120"/>
              </a:xfrm>
              <a:custGeom>
                <a:avLst/>
                <a:gdLst>
                  <a:gd name="T0" fmla="*/ 142 w 171"/>
                  <a:gd name="T1" fmla="*/ 120 h 120"/>
                  <a:gd name="T2" fmla="*/ 0 w 171"/>
                  <a:gd name="T3" fmla="*/ 20 h 120"/>
                  <a:gd name="T4" fmla="*/ 27 w 171"/>
                  <a:gd name="T5" fmla="*/ 0 h 120"/>
                  <a:gd name="T6" fmla="*/ 171 w 171"/>
                  <a:gd name="T7" fmla="*/ 100 h 120"/>
                  <a:gd name="T8" fmla="*/ 142 w 171"/>
                  <a:gd name="T9" fmla="*/ 120 h 120"/>
                </a:gdLst>
                <a:ahLst/>
                <a:cxnLst>
                  <a:cxn ang="0">
                    <a:pos x="T0" y="T1"/>
                  </a:cxn>
                  <a:cxn ang="0">
                    <a:pos x="T2" y="T3"/>
                  </a:cxn>
                  <a:cxn ang="0">
                    <a:pos x="T4" y="T5"/>
                  </a:cxn>
                  <a:cxn ang="0">
                    <a:pos x="T6" y="T7"/>
                  </a:cxn>
                  <a:cxn ang="0">
                    <a:pos x="T8" y="T9"/>
                  </a:cxn>
                </a:cxnLst>
                <a:rect l="0" t="0" r="r" b="b"/>
                <a:pathLst>
                  <a:path w="171" h="120">
                    <a:moveTo>
                      <a:pt x="142" y="120"/>
                    </a:moveTo>
                    <a:lnTo>
                      <a:pt x="0" y="20"/>
                    </a:lnTo>
                    <a:lnTo>
                      <a:pt x="27" y="0"/>
                    </a:lnTo>
                    <a:lnTo>
                      <a:pt x="171" y="100"/>
                    </a:lnTo>
                    <a:lnTo>
                      <a:pt x="142" y="12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9" name="Freeform 73"/>
              <p:cNvSpPr>
                <a:spLocks/>
              </p:cNvSpPr>
              <p:nvPr/>
            </p:nvSpPr>
            <p:spPr bwMode="auto">
              <a:xfrm>
                <a:off x="4766" y="3544"/>
                <a:ext cx="122" cy="391"/>
              </a:xfrm>
              <a:custGeom>
                <a:avLst/>
                <a:gdLst>
                  <a:gd name="T0" fmla="*/ 122 w 122"/>
                  <a:gd name="T1" fmla="*/ 85 h 391"/>
                  <a:gd name="T2" fmla="*/ 0 w 122"/>
                  <a:gd name="T3" fmla="*/ 0 h 391"/>
                  <a:gd name="T4" fmla="*/ 0 w 122"/>
                  <a:gd name="T5" fmla="*/ 306 h 391"/>
                  <a:gd name="T6" fmla="*/ 122 w 122"/>
                  <a:gd name="T7" fmla="*/ 391 h 391"/>
                  <a:gd name="T8" fmla="*/ 122 w 122"/>
                  <a:gd name="T9" fmla="*/ 85 h 391"/>
                </a:gdLst>
                <a:ahLst/>
                <a:cxnLst>
                  <a:cxn ang="0">
                    <a:pos x="T0" y="T1"/>
                  </a:cxn>
                  <a:cxn ang="0">
                    <a:pos x="T2" y="T3"/>
                  </a:cxn>
                  <a:cxn ang="0">
                    <a:pos x="T4" y="T5"/>
                  </a:cxn>
                  <a:cxn ang="0">
                    <a:pos x="T6" y="T7"/>
                  </a:cxn>
                  <a:cxn ang="0">
                    <a:pos x="T8" y="T9"/>
                  </a:cxn>
                </a:cxnLst>
                <a:rect l="0" t="0" r="r" b="b"/>
                <a:pathLst>
                  <a:path w="122" h="391">
                    <a:moveTo>
                      <a:pt x="122" y="85"/>
                    </a:moveTo>
                    <a:lnTo>
                      <a:pt x="0" y="0"/>
                    </a:lnTo>
                    <a:lnTo>
                      <a:pt x="0" y="306"/>
                    </a:lnTo>
                    <a:lnTo>
                      <a:pt x="122" y="391"/>
                    </a:lnTo>
                    <a:lnTo>
                      <a:pt x="122" y="85"/>
                    </a:lnTo>
                    <a:close/>
                  </a:path>
                </a:pathLst>
              </a:custGeom>
              <a:solidFill>
                <a:srgbClr val="0487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0" name="Freeform 74"/>
              <p:cNvSpPr>
                <a:spLocks/>
              </p:cNvSpPr>
              <p:nvPr/>
            </p:nvSpPr>
            <p:spPr bwMode="auto">
              <a:xfrm>
                <a:off x="4793" y="3540"/>
                <a:ext cx="80" cy="63"/>
              </a:xfrm>
              <a:custGeom>
                <a:avLst/>
                <a:gdLst>
                  <a:gd name="T0" fmla="*/ 0 w 80"/>
                  <a:gd name="T1" fmla="*/ 0 h 63"/>
                  <a:gd name="T2" fmla="*/ 0 w 80"/>
                  <a:gd name="T3" fmla="*/ 7 h 63"/>
                  <a:gd name="T4" fmla="*/ 80 w 80"/>
                  <a:gd name="T5" fmla="*/ 63 h 63"/>
                  <a:gd name="T6" fmla="*/ 80 w 80"/>
                  <a:gd name="T7" fmla="*/ 55 h 63"/>
                  <a:gd name="T8" fmla="*/ 0 w 80"/>
                  <a:gd name="T9" fmla="*/ 0 h 63"/>
                </a:gdLst>
                <a:ahLst/>
                <a:cxnLst>
                  <a:cxn ang="0">
                    <a:pos x="T0" y="T1"/>
                  </a:cxn>
                  <a:cxn ang="0">
                    <a:pos x="T2" y="T3"/>
                  </a:cxn>
                  <a:cxn ang="0">
                    <a:pos x="T4" y="T5"/>
                  </a:cxn>
                  <a:cxn ang="0">
                    <a:pos x="T6" y="T7"/>
                  </a:cxn>
                  <a:cxn ang="0">
                    <a:pos x="T8" y="T9"/>
                  </a:cxn>
                </a:cxnLst>
                <a:rect l="0" t="0" r="r" b="b"/>
                <a:pathLst>
                  <a:path w="80" h="63">
                    <a:moveTo>
                      <a:pt x="0" y="0"/>
                    </a:moveTo>
                    <a:lnTo>
                      <a:pt x="0" y="7"/>
                    </a:lnTo>
                    <a:lnTo>
                      <a:pt x="80" y="63"/>
                    </a:lnTo>
                    <a:lnTo>
                      <a:pt x="80" y="55"/>
                    </a:lnTo>
                    <a:lnTo>
                      <a:pt x="0" y="0"/>
                    </a:lnTo>
                    <a:close/>
                  </a:path>
                </a:pathLst>
              </a:custGeom>
              <a:solidFill>
                <a:srgbClr val="7371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1" name="Freeform 75"/>
              <p:cNvSpPr>
                <a:spLocks/>
              </p:cNvSpPr>
              <p:nvPr/>
            </p:nvSpPr>
            <p:spPr bwMode="auto">
              <a:xfrm>
                <a:off x="4793" y="3540"/>
                <a:ext cx="80" cy="63"/>
              </a:xfrm>
              <a:custGeom>
                <a:avLst/>
                <a:gdLst>
                  <a:gd name="T0" fmla="*/ 0 w 80"/>
                  <a:gd name="T1" fmla="*/ 0 h 63"/>
                  <a:gd name="T2" fmla="*/ 0 w 80"/>
                  <a:gd name="T3" fmla="*/ 7 h 63"/>
                  <a:gd name="T4" fmla="*/ 80 w 80"/>
                  <a:gd name="T5" fmla="*/ 63 h 63"/>
                  <a:gd name="T6" fmla="*/ 80 w 80"/>
                  <a:gd name="T7" fmla="*/ 55 h 63"/>
                  <a:gd name="T8" fmla="*/ 0 w 80"/>
                  <a:gd name="T9" fmla="*/ 0 h 63"/>
                </a:gdLst>
                <a:ahLst/>
                <a:cxnLst>
                  <a:cxn ang="0">
                    <a:pos x="T0" y="T1"/>
                  </a:cxn>
                  <a:cxn ang="0">
                    <a:pos x="T2" y="T3"/>
                  </a:cxn>
                  <a:cxn ang="0">
                    <a:pos x="T4" y="T5"/>
                  </a:cxn>
                  <a:cxn ang="0">
                    <a:pos x="T6" y="T7"/>
                  </a:cxn>
                  <a:cxn ang="0">
                    <a:pos x="T8" y="T9"/>
                  </a:cxn>
                </a:cxnLst>
                <a:rect l="0" t="0" r="r" b="b"/>
                <a:pathLst>
                  <a:path w="80" h="63">
                    <a:moveTo>
                      <a:pt x="0" y="0"/>
                    </a:moveTo>
                    <a:lnTo>
                      <a:pt x="0" y="7"/>
                    </a:lnTo>
                    <a:lnTo>
                      <a:pt x="80" y="63"/>
                    </a:lnTo>
                    <a:lnTo>
                      <a:pt x="80"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2" name="Freeform 76"/>
              <p:cNvSpPr>
                <a:spLocks/>
              </p:cNvSpPr>
              <p:nvPr/>
            </p:nvSpPr>
            <p:spPr bwMode="auto">
              <a:xfrm>
                <a:off x="4906" y="3613"/>
                <a:ext cx="14" cy="20"/>
              </a:xfrm>
              <a:custGeom>
                <a:avLst/>
                <a:gdLst>
                  <a:gd name="T0" fmla="*/ 10 w 11"/>
                  <a:gd name="T1" fmla="*/ 8 h 14"/>
                  <a:gd name="T2" fmla="*/ 4 w 11"/>
                  <a:gd name="T3" fmla="*/ 13 h 14"/>
                  <a:gd name="T4" fmla="*/ 0 w 11"/>
                  <a:gd name="T5" fmla="*/ 6 h 14"/>
                  <a:gd name="T6" fmla="*/ 6 w 11"/>
                  <a:gd name="T7" fmla="*/ 0 h 14"/>
                  <a:gd name="T8" fmla="*/ 10 w 11"/>
                  <a:gd name="T9" fmla="*/ 8 h 14"/>
                </a:gdLst>
                <a:ahLst/>
                <a:cxnLst>
                  <a:cxn ang="0">
                    <a:pos x="T0" y="T1"/>
                  </a:cxn>
                  <a:cxn ang="0">
                    <a:pos x="T2" y="T3"/>
                  </a:cxn>
                  <a:cxn ang="0">
                    <a:pos x="T4" y="T5"/>
                  </a:cxn>
                  <a:cxn ang="0">
                    <a:pos x="T6" y="T7"/>
                  </a:cxn>
                  <a:cxn ang="0">
                    <a:pos x="T8" y="T9"/>
                  </a:cxn>
                </a:cxnLst>
                <a:rect l="0" t="0" r="r" b="b"/>
                <a:pathLst>
                  <a:path w="11" h="14">
                    <a:moveTo>
                      <a:pt x="10" y="8"/>
                    </a:moveTo>
                    <a:cubicBezTo>
                      <a:pt x="9" y="11"/>
                      <a:pt x="7" y="14"/>
                      <a:pt x="4" y="13"/>
                    </a:cubicBezTo>
                    <a:cubicBezTo>
                      <a:pt x="2" y="13"/>
                      <a:pt x="0" y="10"/>
                      <a:pt x="0" y="6"/>
                    </a:cubicBezTo>
                    <a:cubicBezTo>
                      <a:pt x="1" y="3"/>
                      <a:pt x="4" y="0"/>
                      <a:pt x="6" y="0"/>
                    </a:cubicBezTo>
                    <a:cubicBezTo>
                      <a:pt x="9" y="1"/>
                      <a:pt x="11" y="4"/>
                      <a:pt x="10" y="8"/>
                    </a:cubicBez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3" name="Freeform 77"/>
              <p:cNvSpPr>
                <a:spLocks/>
              </p:cNvSpPr>
              <p:nvPr/>
            </p:nvSpPr>
            <p:spPr bwMode="auto">
              <a:xfrm>
                <a:off x="4910" y="3615"/>
                <a:ext cx="10" cy="20"/>
              </a:xfrm>
              <a:custGeom>
                <a:avLst/>
                <a:gdLst>
                  <a:gd name="T0" fmla="*/ 4 w 10"/>
                  <a:gd name="T1" fmla="*/ 20 h 20"/>
                  <a:gd name="T2" fmla="*/ 10 w 10"/>
                  <a:gd name="T3" fmla="*/ 3 h 20"/>
                  <a:gd name="T4" fmla="*/ 6 w 10"/>
                  <a:gd name="T5" fmla="*/ 0 h 20"/>
                  <a:gd name="T6" fmla="*/ 0 w 10"/>
                  <a:gd name="T7" fmla="*/ 17 h 20"/>
                  <a:gd name="T8" fmla="*/ 4 w 10"/>
                  <a:gd name="T9" fmla="*/ 20 h 20"/>
                </a:gdLst>
                <a:ahLst/>
                <a:cxnLst>
                  <a:cxn ang="0">
                    <a:pos x="T0" y="T1"/>
                  </a:cxn>
                  <a:cxn ang="0">
                    <a:pos x="T2" y="T3"/>
                  </a:cxn>
                  <a:cxn ang="0">
                    <a:pos x="T4" y="T5"/>
                  </a:cxn>
                  <a:cxn ang="0">
                    <a:pos x="T6" y="T7"/>
                  </a:cxn>
                  <a:cxn ang="0">
                    <a:pos x="T8" y="T9"/>
                  </a:cxn>
                </a:cxnLst>
                <a:rect l="0" t="0" r="r" b="b"/>
                <a:pathLst>
                  <a:path w="10" h="20">
                    <a:moveTo>
                      <a:pt x="4" y="20"/>
                    </a:moveTo>
                    <a:lnTo>
                      <a:pt x="10" y="3"/>
                    </a:lnTo>
                    <a:lnTo>
                      <a:pt x="6" y="0"/>
                    </a:lnTo>
                    <a:lnTo>
                      <a:pt x="0" y="17"/>
                    </a:lnTo>
                    <a:lnTo>
                      <a:pt x="4" y="20"/>
                    </a:ln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4" name="Freeform 78"/>
              <p:cNvSpPr>
                <a:spLocks/>
              </p:cNvSpPr>
              <p:nvPr/>
            </p:nvSpPr>
            <p:spPr bwMode="auto">
              <a:xfrm>
                <a:off x="4910" y="3616"/>
                <a:ext cx="14" cy="20"/>
              </a:xfrm>
              <a:custGeom>
                <a:avLst/>
                <a:gdLst>
                  <a:gd name="T0" fmla="*/ 10 w 11"/>
                  <a:gd name="T1" fmla="*/ 8 h 14"/>
                  <a:gd name="T2" fmla="*/ 4 w 11"/>
                  <a:gd name="T3" fmla="*/ 13 h 14"/>
                  <a:gd name="T4" fmla="*/ 1 w 11"/>
                  <a:gd name="T5" fmla="*/ 6 h 14"/>
                  <a:gd name="T6" fmla="*/ 6 w 11"/>
                  <a:gd name="T7" fmla="*/ 0 h 14"/>
                  <a:gd name="T8" fmla="*/ 10 w 11"/>
                  <a:gd name="T9" fmla="*/ 8 h 14"/>
                </a:gdLst>
                <a:ahLst/>
                <a:cxnLst>
                  <a:cxn ang="0">
                    <a:pos x="T0" y="T1"/>
                  </a:cxn>
                  <a:cxn ang="0">
                    <a:pos x="T2" y="T3"/>
                  </a:cxn>
                  <a:cxn ang="0">
                    <a:pos x="T4" y="T5"/>
                  </a:cxn>
                  <a:cxn ang="0">
                    <a:pos x="T6" y="T7"/>
                  </a:cxn>
                  <a:cxn ang="0">
                    <a:pos x="T8" y="T9"/>
                  </a:cxn>
                </a:cxnLst>
                <a:rect l="0" t="0" r="r" b="b"/>
                <a:pathLst>
                  <a:path w="11" h="14">
                    <a:moveTo>
                      <a:pt x="10" y="8"/>
                    </a:moveTo>
                    <a:cubicBezTo>
                      <a:pt x="10" y="11"/>
                      <a:pt x="7" y="14"/>
                      <a:pt x="4" y="13"/>
                    </a:cubicBezTo>
                    <a:cubicBezTo>
                      <a:pt x="2" y="13"/>
                      <a:pt x="0" y="10"/>
                      <a:pt x="1" y="6"/>
                    </a:cubicBezTo>
                    <a:cubicBezTo>
                      <a:pt x="1" y="3"/>
                      <a:pt x="4" y="0"/>
                      <a:pt x="6" y="0"/>
                    </a:cubicBezTo>
                    <a:cubicBezTo>
                      <a:pt x="9" y="1"/>
                      <a:pt x="11" y="4"/>
                      <a:pt x="10" y="8"/>
                    </a:cubicBezTo>
                    <a:close/>
                  </a:path>
                </a:pathLst>
              </a:custGeom>
              <a:solidFill>
                <a:srgbClr val="75C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5" name="Freeform 79"/>
              <p:cNvSpPr>
                <a:spLocks/>
              </p:cNvSpPr>
              <p:nvPr/>
            </p:nvSpPr>
            <p:spPr bwMode="auto">
              <a:xfrm>
                <a:off x="4774" y="3526"/>
                <a:ext cx="15" cy="18"/>
              </a:xfrm>
              <a:custGeom>
                <a:avLst/>
                <a:gdLst>
                  <a:gd name="T0" fmla="*/ 5 w 11"/>
                  <a:gd name="T1" fmla="*/ 0 h 13"/>
                  <a:gd name="T2" fmla="*/ 4 w 11"/>
                  <a:gd name="T3" fmla="*/ 0 h 13"/>
                  <a:gd name="T4" fmla="*/ 1 w 11"/>
                  <a:gd name="T5" fmla="*/ 7 h 13"/>
                  <a:gd name="T6" fmla="*/ 6 w 11"/>
                  <a:gd name="T7" fmla="*/ 13 h 13"/>
                  <a:gd name="T8" fmla="*/ 6 w 11"/>
                  <a:gd name="T9" fmla="*/ 13 h 13"/>
                  <a:gd name="T10" fmla="*/ 10 w 11"/>
                  <a:gd name="T11" fmla="*/ 5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5" y="0"/>
                      <a:pt x="4" y="0"/>
                      <a:pt x="4" y="0"/>
                    </a:cubicBezTo>
                    <a:cubicBezTo>
                      <a:pt x="2" y="0"/>
                      <a:pt x="0" y="3"/>
                      <a:pt x="1" y="7"/>
                    </a:cubicBezTo>
                    <a:cubicBezTo>
                      <a:pt x="1" y="10"/>
                      <a:pt x="3" y="13"/>
                      <a:pt x="6" y="13"/>
                    </a:cubicBezTo>
                    <a:cubicBezTo>
                      <a:pt x="6" y="13"/>
                      <a:pt x="6" y="13"/>
                      <a:pt x="6" y="13"/>
                    </a:cubicBezTo>
                    <a:cubicBezTo>
                      <a:pt x="9" y="12"/>
                      <a:pt x="11" y="9"/>
                      <a:pt x="10" y="5"/>
                    </a:cubicBezTo>
                    <a:cubicBezTo>
                      <a:pt x="9" y="2"/>
                      <a:pt x="7" y="0"/>
                      <a:pt x="5" y="0"/>
                    </a:cubicBezTo>
                  </a:path>
                </a:pathLst>
              </a:custGeom>
              <a:solidFill>
                <a:srgbClr val="6F6D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6" name="Freeform 80"/>
              <p:cNvSpPr>
                <a:spLocks/>
              </p:cNvSpPr>
              <p:nvPr/>
            </p:nvSpPr>
            <p:spPr bwMode="auto">
              <a:xfrm>
                <a:off x="4807" y="3896"/>
                <a:ext cx="25" cy="33"/>
              </a:xfrm>
              <a:custGeom>
                <a:avLst/>
                <a:gdLst>
                  <a:gd name="T0" fmla="*/ 9 w 19"/>
                  <a:gd name="T1" fmla="*/ 0 h 23"/>
                  <a:gd name="T2" fmla="*/ 8 w 19"/>
                  <a:gd name="T3" fmla="*/ 0 h 23"/>
                  <a:gd name="T4" fmla="*/ 1 w 19"/>
                  <a:gd name="T5" fmla="*/ 13 h 23"/>
                  <a:gd name="T6" fmla="*/ 11 w 19"/>
                  <a:gd name="T7" fmla="*/ 23 h 23"/>
                  <a:gd name="T8" fmla="*/ 11 w 19"/>
                  <a:gd name="T9" fmla="*/ 23 h 23"/>
                  <a:gd name="T10" fmla="*/ 18 w 19"/>
                  <a:gd name="T11" fmla="*/ 10 h 23"/>
                  <a:gd name="T12" fmla="*/ 9 w 19"/>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19" h="23">
                    <a:moveTo>
                      <a:pt x="9" y="0"/>
                    </a:moveTo>
                    <a:cubicBezTo>
                      <a:pt x="8" y="0"/>
                      <a:pt x="8" y="0"/>
                      <a:pt x="8" y="0"/>
                    </a:cubicBezTo>
                    <a:cubicBezTo>
                      <a:pt x="3" y="1"/>
                      <a:pt x="0" y="6"/>
                      <a:pt x="1" y="13"/>
                    </a:cubicBezTo>
                    <a:cubicBezTo>
                      <a:pt x="2" y="18"/>
                      <a:pt x="6" y="23"/>
                      <a:pt x="11" y="23"/>
                    </a:cubicBezTo>
                    <a:cubicBezTo>
                      <a:pt x="11" y="23"/>
                      <a:pt x="11" y="23"/>
                      <a:pt x="11" y="23"/>
                    </a:cubicBezTo>
                    <a:cubicBezTo>
                      <a:pt x="16" y="22"/>
                      <a:pt x="19" y="16"/>
                      <a:pt x="18" y="10"/>
                    </a:cubicBezTo>
                    <a:cubicBezTo>
                      <a:pt x="17" y="4"/>
                      <a:pt x="13" y="0"/>
                      <a:pt x="9" y="0"/>
                    </a:cubicBezTo>
                  </a:path>
                </a:pathLst>
              </a:custGeom>
              <a:solidFill>
                <a:srgbClr val="6F6D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7" name="Freeform 81"/>
              <p:cNvSpPr>
                <a:spLocks/>
              </p:cNvSpPr>
              <p:nvPr/>
            </p:nvSpPr>
            <p:spPr bwMode="auto">
              <a:xfrm>
                <a:off x="4777" y="3528"/>
                <a:ext cx="8" cy="12"/>
              </a:xfrm>
              <a:custGeom>
                <a:avLst/>
                <a:gdLst>
                  <a:gd name="T0" fmla="*/ 1 w 6"/>
                  <a:gd name="T1" fmla="*/ 5 h 8"/>
                  <a:gd name="T2" fmla="*/ 4 w 6"/>
                  <a:gd name="T3" fmla="*/ 8 h 8"/>
                  <a:gd name="T4" fmla="*/ 6 w 6"/>
                  <a:gd name="T5" fmla="*/ 4 h 8"/>
                  <a:gd name="T6" fmla="*/ 3 w 6"/>
                  <a:gd name="T7" fmla="*/ 1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1" y="6"/>
                      <a:pt x="2" y="8"/>
                      <a:pt x="4" y="8"/>
                    </a:cubicBezTo>
                    <a:cubicBezTo>
                      <a:pt x="5" y="7"/>
                      <a:pt x="6" y="6"/>
                      <a:pt x="6" y="4"/>
                    </a:cubicBezTo>
                    <a:cubicBezTo>
                      <a:pt x="6" y="2"/>
                      <a:pt x="4" y="0"/>
                      <a:pt x="3" y="1"/>
                    </a:cubicBezTo>
                    <a:cubicBezTo>
                      <a:pt x="1" y="1"/>
                      <a:pt x="0" y="3"/>
                      <a:pt x="1" y="5"/>
                    </a:cubicBezTo>
                    <a:close/>
                  </a:path>
                </a:pathLst>
              </a:custGeom>
              <a:solidFill>
                <a:srgbClr val="8DC6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8" name="Freeform 82"/>
              <p:cNvSpPr>
                <a:spLocks/>
              </p:cNvSpPr>
              <p:nvPr/>
            </p:nvSpPr>
            <p:spPr bwMode="auto">
              <a:xfrm>
                <a:off x="4906" y="3642"/>
                <a:ext cx="14" cy="19"/>
              </a:xfrm>
              <a:custGeom>
                <a:avLst/>
                <a:gdLst>
                  <a:gd name="T0" fmla="*/ 10 w 11"/>
                  <a:gd name="T1" fmla="*/ 7 h 14"/>
                  <a:gd name="T2" fmla="*/ 4 w 11"/>
                  <a:gd name="T3" fmla="*/ 13 h 14"/>
                  <a:gd name="T4" fmla="*/ 0 w 11"/>
                  <a:gd name="T5" fmla="*/ 6 h 14"/>
                  <a:gd name="T6" fmla="*/ 6 w 11"/>
                  <a:gd name="T7" fmla="*/ 0 h 14"/>
                  <a:gd name="T8" fmla="*/ 10 w 11"/>
                  <a:gd name="T9" fmla="*/ 7 h 14"/>
                </a:gdLst>
                <a:ahLst/>
                <a:cxnLst>
                  <a:cxn ang="0">
                    <a:pos x="T0" y="T1"/>
                  </a:cxn>
                  <a:cxn ang="0">
                    <a:pos x="T2" y="T3"/>
                  </a:cxn>
                  <a:cxn ang="0">
                    <a:pos x="T4" y="T5"/>
                  </a:cxn>
                  <a:cxn ang="0">
                    <a:pos x="T6" y="T7"/>
                  </a:cxn>
                  <a:cxn ang="0">
                    <a:pos x="T8" y="T9"/>
                  </a:cxn>
                </a:cxnLst>
                <a:rect l="0" t="0" r="r" b="b"/>
                <a:pathLst>
                  <a:path w="11" h="14">
                    <a:moveTo>
                      <a:pt x="10" y="7"/>
                    </a:moveTo>
                    <a:cubicBezTo>
                      <a:pt x="9" y="11"/>
                      <a:pt x="7" y="14"/>
                      <a:pt x="4" y="13"/>
                    </a:cubicBezTo>
                    <a:cubicBezTo>
                      <a:pt x="2" y="13"/>
                      <a:pt x="0" y="10"/>
                      <a:pt x="0" y="6"/>
                    </a:cubicBezTo>
                    <a:cubicBezTo>
                      <a:pt x="1" y="3"/>
                      <a:pt x="4" y="0"/>
                      <a:pt x="6" y="0"/>
                    </a:cubicBezTo>
                    <a:cubicBezTo>
                      <a:pt x="9" y="1"/>
                      <a:pt x="11" y="4"/>
                      <a:pt x="10" y="7"/>
                    </a:cubicBez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9" name="Freeform 83"/>
              <p:cNvSpPr>
                <a:spLocks/>
              </p:cNvSpPr>
              <p:nvPr/>
            </p:nvSpPr>
            <p:spPr bwMode="auto">
              <a:xfrm>
                <a:off x="4910" y="3643"/>
                <a:ext cx="10" cy="20"/>
              </a:xfrm>
              <a:custGeom>
                <a:avLst/>
                <a:gdLst>
                  <a:gd name="T0" fmla="*/ 4 w 10"/>
                  <a:gd name="T1" fmla="*/ 20 h 20"/>
                  <a:gd name="T2" fmla="*/ 10 w 10"/>
                  <a:gd name="T3" fmla="*/ 3 h 20"/>
                  <a:gd name="T4" fmla="*/ 6 w 10"/>
                  <a:gd name="T5" fmla="*/ 0 h 20"/>
                  <a:gd name="T6" fmla="*/ 0 w 10"/>
                  <a:gd name="T7" fmla="*/ 17 h 20"/>
                  <a:gd name="T8" fmla="*/ 4 w 10"/>
                  <a:gd name="T9" fmla="*/ 20 h 20"/>
                </a:gdLst>
                <a:ahLst/>
                <a:cxnLst>
                  <a:cxn ang="0">
                    <a:pos x="T0" y="T1"/>
                  </a:cxn>
                  <a:cxn ang="0">
                    <a:pos x="T2" y="T3"/>
                  </a:cxn>
                  <a:cxn ang="0">
                    <a:pos x="T4" y="T5"/>
                  </a:cxn>
                  <a:cxn ang="0">
                    <a:pos x="T6" y="T7"/>
                  </a:cxn>
                  <a:cxn ang="0">
                    <a:pos x="T8" y="T9"/>
                  </a:cxn>
                </a:cxnLst>
                <a:rect l="0" t="0" r="r" b="b"/>
                <a:pathLst>
                  <a:path w="10" h="20">
                    <a:moveTo>
                      <a:pt x="4" y="20"/>
                    </a:moveTo>
                    <a:lnTo>
                      <a:pt x="10" y="3"/>
                    </a:lnTo>
                    <a:lnTo>
                      <a:pt x="6" y="0"/>
                    </a:lnTo>
                    <a:lnTo>
                      <a:pt x="0" y="17"/>
                    </a:lnTo>
                    <a:lnTo>
                      <a:pt x="4" y="20"/>
                    </a:ln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0" name="Freeform 84"/>
              <p:cNvSpPr>
                <a:spLocks/>
              </p:cNvSpPr>
              <p:nvPr/>
            </p:nvSpPr>
            <p:spPr bwMode="auto">
              <a:xfrm>
                <a:off x="4910" y="3644"/>
                <a:ext cx="14" cy="20"/>
              </a:xfrm>
              <a:custGeom>
                <a:avLst/>
                <a:gdLst>
                  <a:gd name="T0" fmla="*/ 10 w 11"/>
                  <a:gd name="T1" fmla="*/ 7 h 14"/>
                  <a:gd name="T2" fmla="*/ 4 w 11"/>
                  <a:gd name="T3" fmla="*/ 13 h 14"/>
                  <a:gd name="T4" fmla="*/ 1 w 11"/>
                  <a:gd name="T5" fmla="*/ 6 h 14"/>
                  <a:gd name="T6" fmla="*/ 6 w 11"/>
                  <a:gd name="T7" fmla="*/ 0 h 14"/>
                  <a:gd name="T8" fmla="*/ 10 w 11"/>
                  <a:gd name="T9" fmla="*/ 7 h 14"/>
                </a:gdLst>
                <a:ahLst/>
                <a:cxnLst>
                  <a:cxn ang="0">
                    <a:pos x="T0" y="T1"/>
                  </a:cxn>
                  <a:cxn ang="0">
                    <a:pos x="T2" y="T3"/>
                  </a:cxn>
                  <a:cxn ang="0">
                    <a:pos x="T4" y="T5"/>
                  </a:cxn>
                  <a:cxn ang="0">
                    <a:pos x="T6" y="T7"/>
                  </a:cxn>
                  <a:cxn ang="0">
                    <a:pos x="T8" y="T9"/>
                  </a:cxn>
                </a:cxnLst>
                <a:rect l="0" t="0" r="r" b="b"/>
                <a:pathLst>
                  <a:path w="11" h="14">
                    <a:moveTo>
                      <a:pt x="10" y="7"/>
                    </a:moveTo>
                    <a:cubicBezTo>
                      <a:pt x="10" y="11"/>
                      <a:pt x="7" y="14"/>
                      <a:pt x="4" y="13"/>
                    </a:cubicBezTo>
                    <a:cubicBezTo>
                      <a:pt x="2" y="13"/>
                      <a:pt x="0" y="10"/>
                      <a:pt x="1" y="6"/>
                    </a:cubicBezTo>
                    <a:cubicBezTo>
                      <a:pt x="1" y="3"/>
                      <a:pt x="4" y="0"/>
                      <a:pt x="6" y="0"/>
                    </a:cubicBezTo>
                    <a:cubicBezTo>
                      <a:pt x="9" y="1"/>
                      <a:pt x="11" y="4"/>
                      <a:pt x="10" y="7"/>
                    </a:cubicBezTo>
                    <a:close/>
                  </a:path>
                </a:pathLst>
              </a:custGeom>
              <a:solidFill>
                <a:srgbClr val="75C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148" name="Group 147"/>
            <p:cNvGrpSpPr/>
            <p:nvPr/>
          </p:nvGrpSpPr>
          <p:grpSpPr>
            <a:xfrm>
              <a:off x="6656728" y="5613250"/>
              <a:ext cx="831850" cy="984251"/>
              <a:chOff x="6419850" y="5919788"/>
              <a:chExt cx="831850" cy="984251"/>
            </a:xfrm>
          </p:grpSpPr>
          <p:sp>
            <p:nvSpPr>
              <p:cNvPr id="149" name="AutoShape 49"/>
              <p:cNvSpPr>
                <a:spLocks noChangeAspect="1" noChangeArrowheads="1" noTextEdit="1"/>
              </p:cNvSpPr>
              <p:nvPr/>
            </p:nvSpPr>
            <p:spPr bwMode="auto">
              <a:xfrm>
                <a:off x="6419850" y="5919788"/>
                <a:ext cx="8318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0" name="Freeform 51"/>
              <p:cNvSpPr>
                <a:spLocks/>
              </p:cNvSpPr>
              <p:nvPr/>
            </p:nvSpPr>
            <p:spPr bwMode="auto">
              <a:xfrm>
                <a:off x="6757988" y="5922963"/>
                <a:ext cx="490538" cy="722313"/>
              </a:xfrm>
              <a:custGeom>
                <a:avLst/>
                <a:gdLst>
                  <a:gd name="T0" fmla="*/ 309 w 309"/>
                  <a:gd name="T1" fmla="*/ 185 h 455"/>
                  <a:gd name="T2" fmla="*/ 309 w 309"/>
                  <a:gd name="T3" fmla="*/ 185 h 455"/>
                  <a:gd name="T4" fmla="*/ 19 w 309"/>
                  <a:gd name="T5" fmla="*/ 0 h 455"/>
                  <a:gd name="T6" fmla="*/ 0 w 309"/>
                  <a:gd name="T7" fmla="*/ 11 h 455"/>
                  <a:gd name="T8" fmla="*/ 0 w 309"/>
                  <a:gd name="T9" fmla="*/ 267 h 455"/>
                  <a:gd name="T10" fmla="*/ 290 w 309"/>
                  <a:gd name="T11" fmla="*/ 455 h 455"/>
                  <a:gd name="T12" fmla="*/ 290 w 309"/>
                  <a:gd name="T13" fmla="*/ 455 h 455"/>
                  <a:gd name="T14" fmla="*/ 290 w 309"/>
                  <a:gd name="T15" fmla="*/ 455 h 455"/>
                  <a:gd name="T16" fmla="*/ 290 w 309"/>
                  <a:gd name="T17" fmla="*/ 455 h 455"/>
                  <a:gd name="T18" fmla="*/ 290 w 309"/>
                  <a:gd name="T19" fmla="*/ 455 h 455"/>
                  <a:gd name="T20" fmla="*/ 309 w 309"/>
                  <a:gd name="T21" fmla="*/ 442 h 455"/>
                  <a:gd name="T22" fmla="*/ 309 w 309"/>
                  <a:gd name="T23" fmla="*/ 185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455">
                    <a:moveTo>
                      <a:pt x="309" y="185"/>
                    </a:moveTo>
                    <a:lnTo>
                      <a:pt x="309" y="185"/>
                    </a:lnTo>
                    <a:lnTo>
                      <a:pt x="19" y="0"/>
                    </a:lnTo>
                    <a:lnTo>
                      <a:pt x="0" y="11"/>
                    </a:lnTo>
                    <a:lnTo>
                      <a:pt x="0" y="267"/>
                    </a:lnTo>
                    <a:lnTo>
                      <a:pt x="290" y="455"/>
                    </a:lnTo>
                    <a:lnTo>
                      <a:pt x="290" y="455"/>
                    </a:lnTo>
                    <a:lnTo>
                      <a:pt x="290" y="455"/>
                    </a:lnTo>
                    <a:lnTo>
                      <a:pt x="290" y="455"/>
                    </a:lnTo>
                    <a:lnTo>
                      <a:pt x="290" y="455"/>
                    </a:lnTo>
                    <a:lnTo>
                      <a:pt x="309" y="442"/>
                    </a:lnTo>
                    <a:lnTo>
                      <a:pt x="309" y="185"/>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1" name="Freeform 52"/>
              <p:cNvSpPr>
                <a:spLocks/>
              </p:cNvSpPr>
              <p:nvPr/>
            </p:nvSpPr>
            <p:spPr bwMode="auto">
              <a:xfrm>
                <a:off x="6423025" y="6346826"/>
                <a:ext cx="795338" cy="557213"/>
              </a:xfrm>
              <a:custGeom>
                <a:avLst/>
                <a:gdLst>
                  <a:gd name="T0" fmla="*/ 501 w 501"/>
                  <a:gd name="T1" fmla="*/ 188 h 351"/>
                  <a:gd name="T2" fmla="*/ 211 w 501"/>
                  <a:gd name="T3" fmla="*/ 0 h 351"/>
                  <a:gd name="T4" fmla="*/ 0 w 501"/>
                  <a:gd name="T5" fmla="*/ 141 h 351"/>
                  <a:gd name="T6" fmla="*/ 0 w 501"/>
                  <a:gd name="T7" fmla="*/ 164 h 351"/>
                  <a:gd name="T8" fmla="*/ 290 w 501"/>
                  <a:gd name="T9" fmla="*/ 351 h 351"/>
                  <a:gd name="T10" fmla="*/ 290 w 501"/>
                  <a:gd name="T11" fmla="*/ 351 h 351"/>
                  <a:gd name="T12" fmla="*/ 290 w 501"/>
                  <a:gd name="T13" fmla="*/ 351 h 351"/>
                  <a:gd name="T14" fmla="*/ 290 w 501"/>
                  <a:gd name="T15" fmla="*/ 351 h 351"/>
                  <a:gd name="T16" fmla="*/ 290 w 501"/>
                  <a:gd name="T17" fmla="*/ 351 h 351"/>
                  <a:gd name="T18" fmla="*/ 501 w 501"/>
                  <a:gd name="T19" fmla="*/ 212 h 351"/>
                  <a:gd name="T20" fmla="*/ 501 w 501"/>
                  <a:gd name="T21" fmla="*/ 188 h 351"/>
                  <a:gd name="T22" fmla="*/ 501 w 501"/>
                  <a:gd name="T23" fmla="*/ 18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351">
                    <a:moveTo>
                      <a:pt x="501" y="188"/>
                    </a:moveTo>
                    <a:lnTo>
                      <a:pt x="211" y="0"/>
                    </a:lnTo>
                    <a:lnTo>
                      <a:pt x="0" y="141"/>
                    </a:lnTo>
                    <a:lnTo>
                      <a:pt x="0" y="164"/>
                    </a:lnTo>
                    <a:lnTo>
                      <a:pt x="290" y="351"/>
                    </a:lnTo>
                    <a:lnTo>
                      <a:pt x="290" y="351"/>
                    </a:lnTo>
                    <a:lnTo>
                      <a:pt x="290" y="351"/>
                    </a:lnTo>
                    <a:lnTo>
                      <a:pt x="290" y="351"/>
                    </a:lnTo>
                    <a:lnTo>
                      <a:pt x="290" y="351"/>
                    </a:lnTo>
                    <a:lnTo>
                      <a:pt x="501" y="212"/>
                    </a:lnTo>
                    <a:lnTo>
                      <a:pt x="501" y="188"/>
                    </a:lnTo>
                    <a:lnTo>
                      <a:pt x="501" y="188"/>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2" name="Freeform 53"/>
              <p:cNvSpPr>
                <a:spLocks/>
              </p:cNvSpPr>
              <p:nvPr/>
            </p:nvSpPr>
            <p:spPr bwMode="auto">
              <a:xfrm>
                <a:off x="6757988" y="5922963"/>
                <a:ext cx="490538" cy="314325"/>
              </a:xfrm>
              <a:custGeom>
                <a:avLst/>
                <a:gdLst>
                  <a:gd name="T0" fmla="*/ 290 w 309"/>
                  <a:gd name="T1" fmla="*/ 198 h 198"/>
                  <a:gd name="T2" fmla="*/ 0 w 309"/>
                  <a:gd name="T3" fmla="*/ 11 h 198"/>
                  <a:gd name="T4" fmla="*/ 19 w 309"/>
                  <a:gd name="T5" fmla="*/ 0 h 198"/>
                  <a:gd name="T6" fmla="*/ 309 w 309"/>
                  <a:gd name="T7" fmla="*/ 185 h 198"/>
                  <a:gd name="T8" fmla="*/ 290 w 309"/>
                  <a:gd name="T9" fmla="*/ 198 h 198"/>
                </a:gdLst>
                <a:ahLst/>
                <a:cxnLst>
                  <a:cxn ang="0">
                    <a:pos x="T0" y="T1"/>
                  </a:cxn>
                  <a:cxn ang="0">
                    <a:pos x="T2" y="T3"/>
                  </a:cxn>
                  <a:cxn ang="0">
                    <a:pos x="T4" y="T5"/>
                  </a:cxn>
                  <a:cxn ang="0">
                    <a:pos x="T6" y="T7"/>
                  </a:cxn>
                  <a:cxn ang="0">
                    <a:pos x="T8" y="T9"/>
                  </a:cxn>
                </a:cxnLst>
                <a:rect l="0" t="0" r="r" b="b"/>
                <a:pathLst>
                  <a:path w="309" h="198">
                    <a:moveTo>
                      <a:pt x="290" y="198"/>
                    </a:moveTo>
                    <a:lnTo>
                      <a:pt x="0" y="11"/>
                    </a:lnTo>
                    <a:lnTo>
                      <a:pt x="19" y="0"/>
                    </a:lnTo>
                    <a:lnTo>
                      <a:pt x="309" y="185"/>
                    </a:lnTo>
                    <a:lnTo>
                      <a:pt x="290" y="198"/>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3" name="Freeform 54"/>
              <p:cNvSpPr>
                <a:spLocks/>
              </p:cNvSpPr>
              <p:nvPr/>
            </p:nvSpPr>
            <p:spPr bwMode="auto">
              <a:xfrm>
                <a:off x="7218363" y="6216651"/>
                <a:ext cx="30163" cy="428625"/>
              </a:xfrm>
              <a:custGeom>
                <a:avLst/>
                <a:gdLst>
                  <a:gd name="T0" fmla="*/ 0 w 19"/>
                  <a:gd name="T1" fmla="*/ 13 h 270"/>
                  <a:gd name="T2" fmla="*/ 0 w 19"/>
                  <a:gd name="T3" fmla="*/ 270 h 270"/>
                  <a:gd name="T4" fmla="*/ 19 w 19"/>
                  <a:gd name="T5" fmla="*/ 257 h 270"/>
                  <a:gd name="T6" fmla="*/ 19 w 19"/>
                  <a:gd name="T7" fmla="*/ 0 h 270"/>
                  <a:gd name="T8" fmla="*/ 0 w 19"/>
                  <a:gd name="T9" fmla="*/ 13 h 270"/>
                </a:gdLst>
                <a:ahLst/>
                <a:cxnLst>
                  <a:cxn ang="0">
                    <a:pos x="T0" y="T1"/>
                  </a:cxn>
                  <a:cxn ang="0">
                    <a:pos x="T2" y="T3"/>
                  </a:cxn>
                  <a:cxn ang="0">
                    <a:pos x="T4" y="T5"/>
                  </a:cxn>
                  <a:cxn ang="0">
                    <a:pos x="T6" y="T7"/>
                  </a:cxn>
                  <a:cxn ang="0">
                    <a:pos x="T8" y="T9"/>
                  </a:cxn>
                </a:cxnLst>
                <a:rect l="0" t="0" r="r" b="b"/>
                <a:pathLst>
                  <a:path w="19" h="270">
                    <a:moveTo>
                      <a:pt x="0" y="13"/>
                    </a:moveTo>
                    <a:lnTo>
                      <a:pt x="0" y="270"/>
                    </a:lnTo>
                    <a:lnTo>
                      <a:pt x="19" y="257"/>
                    </a:lnTo>
                    <a:lnTo>
                      <a:pt x="19" y="0"/>
                    </a:lnTo>
                    <a:lnTo>
                      <a:pt x="0" y="13"/>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4" name="Freeform 55"/>
              <p:cNvSpPr>
                <a:spLocks/>
              </p:cNvSpPr>
              <p:nvPr/>
            </p:nvSpPr>
            <p:spPr bwMode="auto">
              <a:xfrm>
                <a:off x="6757988" y="5940426"/>
                <a:ext cx="460375" cy="704850"/>
              </a:xfrm>
              <a:custGeom>
                <a:avLst/>
                <a:gdLst>
                  <a:gd name="T0" fmla="*/ 290 w 290"/>
                  <a:gd name="T1" fmla="*/ 187 h 444"/>
                  <a:gd name="T2" fmla="*/ 0 w 290"/>
                  <a:gd name="T3" fmla="*/ 0 h 444"/>
                  <a:gd name="T4" fmla="*/ 0 w 290"/>
                  <a:gd name="T5" fmla="*/ 256 h 444"/>
                  <a:gd name="T6" fmla="*/ 290 w 290"/>
                  <a:gd name="T7" fmla="*/ 444 h 444"/>
                  <a:gd name="T8" fmla="*/ 290 w 290"/>
                  <a:gd name="T9" fmla="*/ 187 h 444"/>
                </a:gdLst>
                <a:ahLst/>
                <a:cxnLst>
                  <a:cxn ang="0">
                    <a:pos x="T0" y="T1"/>
                  </a:cxn>
                  <a:cxn ang="0">
                    <a:pos x="T2" y="T3"/>
                  </a:cxn>
                  <a:cxn ang="0">
                    <a:pos x="T4" y="T5"/>
                  </a:cxn>
                  <a:cxn ang="0">
                    <a:pos x="T6" y="T7"/>
                  </a:cxn>
                  <a:cxn ang="0">
                    <a:pos x="T8" y="T9"/>
                  </a:cxn>
                </a:cxnLst>
                <a:rect l="0" t="0" r="r" b="b"/>
                <a:pathLst>
                  <a:path w="290" h="444">
                    <a:moveTo>
                      <a:pt x="290" y="187"/>
                    </a:moveTo>
                    <a:lnTo>
                      <a:pt x="0" y="0"/>
                    </a:lnTo>
                    <a:lnTo>
                      <a:pt x="0" y="256"/>
                    </a:lnTo>
                    <a:lnTo>
                      <a:pt x="290" y="444"/>
                    </a:lnTo>
                    <a:lnTo>
                      <a:pt x="290" y="187"/>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5" name="Freeform 56"/>
              <p:cNvSpPr>
                <a:spLocks/>
              </p:cNvSpPr>
              <p:nvPr/>
            </p:nvSpPr>
            <p:spPr bwMode="auto">
              <a:xfrm>
                <a:off x="6783388" y="5988051"/>
                <a:ext cx="412750" cy="612775"/>
              </a:xfrm>
              <a:custGeom>
                <a:avLst/>
                <a:gdLst>
                  <a:gd name="T0" fmla="*/ 260 w 260"/>
                  <a:gd name="T1" fmla="*/ 169 h 386"/>
                  <a:gd name="T2" fmla="*/ 0 w 260"/>
                  <a:gd name="T3" fmla="*/ 0 h 386"/>
                  <a:gd name="T4" fmla="*/ 0 w 260"/>
                  <a:gd name="T5" fmla="*/ 218 h 386"/>
                  <a:gd name="T6" fmla="*/ 260 w 260"/>
                  <a:gd name="T7" fmla="*/ 386 h 386"/>
                  <a:gd name="T8" fmla="*/ 260 w 260"/>
                  <a:gd name="T9" fmla="*/ 169 h 386"/>
                </a:gdLst>
                <a:ahLst/>
                <a:cxnLst>
                  <a:cxn ang="0">
                    <a:pos x="T0" y="T1"/>
                  </a:cxn>
                  <a:cxn ang="0">
                    <a:pos x="T2" y="T3"/>
                  </a:cxn>
                  <a:cxn ang="0">
                    <a:pos x="T4" y="T5"/>
                  </a:cxn>
                  <a:cxn ang="0">
                    <a:pos x="T6" y="T7"/>
                  </a:cxn>
                  <a:cxn ang="0">
                    <a:pos x="T8" y="T9"/>
                  </a:cxn>
                </a:cxnLst>
                <a:rect l="0" t="0" r="r" b="b"/>
                <a:pathLst>
                  <a:path w="260" h="386">
                    <a:moveTo>
                      <a:pt x="260" y="169"/>
                    </a:moveTo>
                    <a:lnTo>
                      <a:pt x="0" y="0"/>
                    </a:lnTo>
                    <a:lnTo>
                      <a:pt x="0" y="218"/>
                    </a:lnTo>
                    <a:lnTo>
                      <a:pt x="260" y="386"/>
                    </a:lnTo>
                    <a:lnTo>
                      <a:pt x="260" y="169"/>
                    </a:lnTo>
                    <a:close/>
                  </a:path>
                </a:pathLst>
              </a:custGeom>
              <a:solidFill>
                <a:srgbClr val="0487C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6" name="Freeform 57"/>
              <p:cNvSpPr>
                <a:spLocks/>
              </p:cNvSpPr>
              <p:nvPr/>
            </p:nvSpPr>
            <p:spPr bwMode="auto">
              <a:xfrm>
                <a:off x="6423025" y="6346826"/>
                <a:ext cx="795338" cy="519113"/>
              </a:xfrm>
              <a:custGeom>
                <a:avLst/>
                <a:gdLst>
                  <a:gd name="T0" fmla="*/ 290 w 501"/>
                  <a:gd name="T1" fmla="*/ 327 h 327"/>
                  <a:gd name="T2" fmla="*/ 0 w 501"/>
                  <a:gd name="T3" fmla="*/ 141 h 327"/>
                  <a:gd name="T4" fmla="*/ 211 w 501"/>
                  <a:gd name="T5" fmla="*/ 0 h 327"/>
                  <a:gd name="T6" fmla="*/ 501 w 501"/>
                  <a:gd name="T7" fmla="*/ 188 h 327"/>
                  <a:gd name="T8" fmla="*/ 290 w 501"/>
                  <a:gd name="T9" fmla="*/ 327 h 327"/>
                </a:gdLst>
                <a:ahLst/>
                <a:cxnLst>
                  <a:cxn ang="0">
                    <a:pos x="T0" y="T1"/>
                  </a:cxn>
                  <a:cxn ang="0">
                    <a:pos x="T2" y="T3"/>
                  </a:cxn>
                  <a:cxn ang="0">
                    <a:pos x="T4" y="T5"/>
                  </a:cxn>
                  <a:cxn ang="0">
                    <a:pos x="T6" y="T7"/>
                  </a:cxn>
                  <a:cxn ang="0">
                    <a:pos x="T8" y="T9"/>
                  </a:cxn>
                </a:cxnLst>
                <a:rect l="0" t="0" r="r" b="b"/>
                <a:pathLst>
                  <a:path w="501" h="327">
                    <a:moveTo>
                      <a:pt x="290" y="327"/>
                    </a:moveTo>
                    <a:lnTo>
                      <a:pt x="0" y="141"/>
                    </a:lnTo>
                    <a:lnTo>
                      <a:pt x="211" y="0"/>
                    </a:lnTo>
                    <a:lnTo>
                      <a:pt x="501" y="188"/>
                    </a:lnTo>
                    <a:lnTo>
                      <a:pt x="290" y="327"/>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7" name="Freeform 58"/>
              <p:cNvSpPr>
                <a:spLocks/>
              </p:cNvSpPr>
              <p:nvPr/>
            </p:nvSpPr>
            <p:spPr bwMode="auto">
              <a:xfrm>
                <a:off x="6567488" y="6383338"/>
                <a:ext cx="596900" cy="388938"/>
              </a:xfrm>
              <a:custGeom>
                <a:avLst/>
                <a:gdLst>
                  <a:gd name="T0" fmla="*/ 251 w 376"/>
                  <a:gd name="T1" fmla="*/ 245 h 245"/>
                  <a:gd name="T2" fmla="*/ 0 w 376"/>
                  <a:gd name="T3" fmla="*/ 83 h 245"/>
                  <a:gd name="T4" fmla="*/ 125 w 376"/>
                  <a:gd name="T5" fmla="*/ 0 h 245"/>
                  <a:gd name="T6" fmla="*/ 376 w 376"/>
                  <a:gd name="T7" fmla="*/ 161 h 245"/>
                  <a:gd name="T8" fmla="*/ 251 w 376"/>
                  <a:gd name="T9" fmla="*/ 245 h 245"/>
                </a:gdLst>
                <a:ahLst/>
                <a:cxnLst>
                  <a:cxn ang="0">
                    <a:pos x="T0" y="T1"/>
                  </a:cxn>
                  <a:cxn ang="0">
                    <a:pos x="T2" y="T3"/>
                  </a:cxn>
                  <a:cxn ang="0">
                    <a:pos x="T4" y="T5"/>
                  </a:cxn>
                  <a:cxn ang="0">
                    <a:pos x="T6" y="T7"/>
                  </a:cxn>
                  <a:cxn ang="0">
                    <a:pos x="T8" y="T9"/>
                  </a:cxn>
                </a:cxnLst>
                <a:rect l="0" t="0" r="r" b="b"/>
                <a:pathLst>
                  <a:path w="376" h="245">
                    <a:moveTo>
                      <a:pt x="251" y="245"/>
                    </a:moveTo>
                    <a:lnTo>
                      <a:pt x="0" y="83"/>
                    </a:lnTo>
                    <a:lnTo>
                      <a:pt x="125" y="0"/>
                    </a:lnTo>
                    <a:lnTo>
                      <a:pt x="376" y="161"/>
                    </a:lnTo>
                    <a:lnTo>
                      <a:pt x="251" y="245"/>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8" name="Freeform 59"/>
              <p:cNvSpPr>
                <a:spLocks/>
              </p:cNvSpPr>
              <p:nvPr/>
            </p:nvSpPr>
            <p:spPr bwMode="auto">
              <a:xfrm>
                <a:off x="6600825" y="6607176"/>
                <a:ext cx="187325" cy="123825"/>
              </a:xfrm>
              <a:custGeom>
                <a:avLst/>
                <a:gdLst>
                  <a:gd name="T0" fmla="*/ 70 w 118"/>
                  <a:gd name="T1" fmla="*/ 78 h 78"/>
                  <a:gd name="T2" fmla="*/ 0 w 118"/>
                  <a:gd name="T3" fmla="*/ 32 h 78"/>
                  <a:gd name="T4" fmla="*/ 48 w 118"/>
                  <a:gd name="T5" fmla="*/ 0 h 78"/>
                  <a:gd name="T6" fmla="*/ 118 w 118"/>
                  <a:gd name="T7" fmla="*/ 46 h 78"/>
                  <a:gd name="T8" fmla="*/ 70 w 118"/>
                  <a:gd name="T9" fmla="*/ 78 h 78"/>
                </a:gdLst>
                <a:ahLst/>
                <a:cxnLst>
                  <a:cxn ang="0">
                    <a:pos x="T0" y="T1"/>
                  </a:cxn>
                  <a:cxn ang="0">
                    <a:pos x="T2" y="T3"/>
                  </a:cxn>
                  <a:cxn ang="0">
                    <a:pos x="T4" y="T5"/>
                  </a:cxn>
                  <a:cxn ang="0">
                    <a:pos x="T6" y="T7"/>
                  </a:cxn>
                  <a:cxn ang="0">
                    <a:pos x="T8" y="T9"/>
                  </a:cxn>
                </a:cxnLst>
                <a:rect l="0" t="0" r="r" b="b"/>
                <a:pathLst>
                  <a:path w="118" h="78">
                    <a:moveTo>
                      <a:pt x="70" y="78"/>
                    </a:moveTo>
                    <a:lnTo>
                      <a:pt x="0" y="32"/>
                    </a:lnTo>
                    <a:lnTo>
                      <a:pt x="48" y="0"/>
                    </a:lnTo>
                    <a:lnTo>
                      <a:pt x="118" y="46"/>
                    </a:lnTo>
                    <a:lnTo>
                      <a:pt x="70" y="78"/>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9" name="Freeform 60"/>
              <p:cNvSpPr>
                <a:spLocks/>
              </p:cNvSpPr>
              <p:nvPr/>
            </p:nvSpPr>
            <p:spPr bwMode="auto">
              <a:xfrm>
                <a:off x="6883400" y="6645276"/>
                <a:ext cx="334963" cy="258763"/>
              </a:xfrm>
              <a:custGeom>
                <a:avLst/>
                <a:gdLst>
                  <a:gd name="T0" fmla="*/ 0 w 211"/>
                  <a:gd name="T1" fmla="*/ 139 h 163"/>
                  <a:gd name="T2" fmla="*/ 0 w 211"/>
                  <a:gd name="T3" fmla="*/ 163 h 163"/>
                  <a:gd name="T4" fmla="*/ 211 w 211"/>
                  <a:gd name="T5" fmla="*/ 24 h 163"/>
                  <a:gd name="T6" fmla="*/ 211 w 211"/>
                  <a:gd name="T7" fmla="*/ 0 h 163"/>
                  <a:gd name="T8" fmla="*/ 0 w 211"/>
                  <a:gd name="T9" fmla="*/ 139 h 163"/>
                </a:gdLst>
                <a:ahLst/>
                <a:cxnLst>
                  <a:cxn ang="0">
                    <a:pos x="T0" y="T1"/>
                  </a:cxn>
                  <a:cxn ang="0">
                    <a:pos x="T2" y="T3"/>
                  </a:cxn>
                  <a:cxn ang="0">
                    <a:pos x="T4" y="T5"/>
                  </a:cxn>
                  <a:cxn ang="0">
                    <a:pos x="T6" y="T7"/>
                  </a:cxn>
                  <a:cxn ang="0">
                    <a:pos x="T8" y="T9"/>
                  </a:cxn>
                </a:cxnLst>
                <a:rect l="0" t="0" r="r" b="b"/>
                <a:pathLst>
                  <a:path w="211" h="163">
                    <a:moveTo>
                      <a:pt x="0" y="139"/>
                    </a:moveTo>
                    <a:lnTo>
                      <a:pt x="0" y="163"/>
                    </a:lnTo>
                    <a:lnTo>
                      <a:pt x="211" y="24"/>
                    </a:lnTo>
                    <a:lnTo>
                      <a:pt x="211" y="0"/>
                    </a:lnTo>
                    <a:lnTo>
                      <a:pt x="0" y="139"/>
                    </a:lnTo>
                    <a:close/>
                  </a:path>
                </a:pathLst>
              </a:custGeom>
              <a:solidFill>
                <a:srgbClr val="8A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0" name="Freeform 61"/>
              <p:cNvSpPr>
                <a:spLocks/>
              </p:cNvSpPr>
              <p:nvPr/>
            </p:nvSpPr>
            <p:spPr bwMode="auto">
              <a:xfrm>
                <a:off x="6423025" y="6570663"/>
                <a:ext cx="460375" cy="333375"/>
              </a:xfrm>
              <a:custGeom>
                <a:avLst/>
                <a:gdLst>
                  <a:gd name="T0" fmla="*/ 290 w 290"/>
                  <a:gd name="T1" fmla="*/ 186 h 210"/>
                  <a:gd name="T2" fmla="*/ 0 w 290"/>
                  <a:gd name="T3" fmla="*/ 0 h 210"/>
                  <a:gd name="T4" fmla="*/ 0 w 290"/>
                  <a:gd name="T5" fmla="*/ 23 h 210"/>
                  <a:gd name="T6" fmla="*/ 290 w 290"/>
                  <a:gd name="T7" fmla="*/ 210 h 210"/>
                  <a:gd name="T8" fmla="*/ 290 w 290"/>
                  <a:gd name="T9" fmla="*/ 186 h 210"/>
                </a:gdLst>
                <a:ahLst/>
                <a:cxnLst>
                  <a:cxn ang="0">
                    <a:pos x="T0" y="T1"/>
                  </a:cxn>
                  <a:cxn ang="0">
                    <a:pos x="T2" y="T3"/>
                  </a:cxn>
                  <a:cxn ang="0">
                    <a:pos x="T4" y="T5"/>
                  </a:cxn>
                  <a:cxn ang="0">
                    <a:pos x="T6" y="T7"/>
                  </a:cxn>
                  <a:cxn ang="0">
                    <a:pos x="T8" y="T9"/>
                  </a:cxn>
                </a:cxnLst>
                <a:rect l="0" t="0" r="r" b="b"/>
                <a:pathLst>
                  <a:path w="290" h="210">
                    <a:moveTo>
                      <a:pt x="290" y="186"/>
                    </a:moveTo>
                    <a:lnTo>
                      <a:pt x="0" y="0"/>
                    </a:lnTo>
                    <a:lnTo>
                      <a:pt x="0" y="23"/>
                    </a:lnTo>
                    <a:lnTo>
                      <a:pt x="290" y="210"/>
                    </a:lnTo>
                    <a:lnTo>
                      <a:pt x="290" y="186"/>
                    </a:lnTo>
                    <a:close/>
                  </a:path>
                </a:pathLst>
              </a:custGeom>
              <a:solidFill>
                <a:srgbClr val="ACAB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pic>
        <p:nvPicPr>
          <p:cNvPr id="215" name="Picture 214"/>
          <p:cNvPicPr>
            <a:picLocks noChangeAspect="1"/>
          </p:cNvPicPr>
          <p:nvPr/>
        </p:nvPicPr>
        <p:blipFill>
          <a:blip r:embed="rId3"/>
          <a:stretch>
            <a:fillRect/>
          </a:stretch>
        </p:blipFill>
        <p:spPr>
          <a:xfrm>
            <a:off x="8501638" y="1213322"/>
            <a:ext cx="3199567" cy="2265896"/>
          </a:xfrm>
          <a:prstGeom prst="rect">
            <a:avLst/>
          </a:prstGeom>
        </p:spPr>
      </p:pic>
      <p:grpSp>
        <p:nvGrpSpPr>
          <p:cNvPr id="216" name="Group 215"/>
          <p:cNvGrpSpPr/>
          <p:nvPr/>
        </p:nvGrpSpPr>
        <p:grpSpPr>
          <a:xfrm>
            <a:off x="8902396" y="3675283"/>
            <a:ext cx="947883" cy="710542"/>
            <a:chOff x="9680603" y="4223274"/>
            <a:chExt cx="2124075" cy="1382712"/>
          </a:xfrm>
        </p:grpSpPr>
        <p:sp>
          <p:nvSpPr>
            <p:cNvPr id="217"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18"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19"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220" name="Group 219"/>
          <p:cNvGrpSpPr/>
          <p:nvPr/>
        </p:nvGrpSpPr>
        <p:grpSpPr>
          <a:xfrm>
            <a:off x="9051800" y="3824687"/>
            <a:ext cx="947883" cy="710542"/>
            <a:chOff x="9680603" y="4223274"/>
            <a:chExt cx="2124075" cy="1382712"/>
          </a:xfrm>
        </p:grpSpPr>
        <p:sp>
          <p:nvSpPr>
            <p:cNvPr id="221"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22"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23"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224" name="Group 223"/>
          <p:cNvGrpSpPr/>
          <p:nvPr/>
        </p:nvGrpSpPr>
        <p:grpSpPr>
          <a:xfrm>
            <a:off x="8761867" y="3561379"/>
            <a:ext cx="947883" cy="710542"/>
            <a:chOff x="9680603" y="4223274"/>
            <a:chExt cx="2124075" cy="1382712"/>
          </a:xfrm>
        </p:grpSpPr>
        <p:sp>
          <p:nvSpPr>
            <p:cNvPr id="225" name="Freeform 20"/>
            <p:cNvSpPr>
              <a:spLocks/>
            </p:cNvSpPr>
            <p:nvPr/>
          </p:nvSpPr>
          <p:spPr bwMode="auto">
            <a:xfrm>
              <a:off x="9731403" y="4250262"/>
              <a:ext cx="2014537" cy="1336675"/>
            </a:xfrm>
            <a:custGeom>
              <a:avLst/>
              <a:gdLst>
                <a:gd name="T0" fmla="*/ 17 w 1269"/>
                <a:gd name="T1" fmla="*/ 842 h 842"/>
                <a:gd name="T2" fmla="*/ 0 w 1269"/>
                <a:gd name="T3" fmla="*/ 816 h 842"/>
                <a:gd name="T4" fmla="*/ 1252 w 1269"/>
                <a:gd name="T5" fmla="*/ 0 h 842"/>
                <a:gd name="T6" fmla="*/ 1269 w 1269"/>
                <a:gd name="T7" fmla="*/ 26 h 842"/>
                <a:gd name="T8" fmla="*/ 17 w 1269"/>
                <a:gd name="T9" fmla="*/ 842 h 842"/>
              </a:gdLst>
              <a:ahLst/>
              <a:cxnLst>
                <a:cxn ang="0">
                  <a:pos x="T0" y="T1"/>
                </a:cxn>
                <a:cxn ang="0">
                  <a:pos x="T2" y="T3"/>
                </a:cxn>
                <a:cxn ang="0">
                  <a:pos x="T4" y="T5"/>
                </a:cxn>
                <a:cxn ang="0">
                  <a:pos x="T6" y="T7"/>
                </a:cxn>
                <a:cxn ang="0">
                  <a:pos x="T8" y="T9"/>
                </a:cxn>
              </a:cxnLst>
              <a:rect l="0" t="0" r="r" b="b"/>
              <a:pathLst>
                <a:path w="1269" h="842">
                  <a:moveTo>
                    <a:pt x="17" y="842"/>
                  </a:moveTo>
                  <a:lnTo>
                    <a:pt x="0" y="816"/>
                  </a:lnTo>
                  <a:lnTo>
                    <a:pt x="1252" y="0"/>
                  </a:lnTo>
                  <a:lnTo>
                    <a:pt x="1269" y="26"/>
                  </a:lnTo>
                  <a:lnTo>
                    <a:pt x="17" y="84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26" name="Freeform 21"/>
            <p:cNvSpPr>
              <a:spLocks/>
            </p:cNvSpPr>
            <p:nvPr/>
          </p:nvSpPr>
          <p:spPr bwMode="auto">
            <a:xfrm>
              <a:off x="11633228" y="4223274"/>
              <a:ext cx="171450" cy="109537"/>
            </a:xfrm>
            <a:custGeom>
              <a:avLst/>
              <a:gdLst>
                <a:gd name="T0" fmla="*/ 0 w 108"/>
                <a:gd name="T1" fmla="*/ 26 h 69"/>
                <a:gd name="T2" fmla="*/ 68 w 108"/>
                <a:gd name="T3" fmla="*/ 69 h 69"/>
                <a:gd name="T4" fmla="*/ 108 w 108"/>
                <a:gd name="T5" fmla="*/ 0 h 69"/>
                <a:gd name="T6" fmla="*/ 0 w 108"/>
                <a:gd name="T7" fmla="*/ 26 h 69"/>
              </a:gdLst>
              <a:ahLst/>
              <a:cxnLst>
                <a:cxn ang="0">
                  <a:pos x="T0" y="T1"/>
                </a:cxn>
                <a:cxn ang="0">
                  <a:pos x="T2" y="T3"/>
                </a:cxn>
                <a:cxn ang="0">
                  <a:pos x="T4" y="T5"/>
                </a:cxn>
                <a:cxn ang="0">
                  <a:pos x="T6" y="T7"/>
                </a:cxn>
              </a:cxnLst>
              <a:rect l="0" t="0" r="r" b="b"/>
              <a:pathLst>
                <a:path w="108" h="69">
                  <a:moveTo>
                    <a:pt x="0" y="26"/>
                  </a:moveTo>
                  <a:lnTo>
                    <a:pt x="68" y="69"/>
                  </a:lnTo>
                  <a:lnTo>
                    <a:pt x="108" y="0"/>
                  </a:lnTo>
                  <a:lnTo>
                    <a:pt x="0" y="26"/>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27" name="Oval 22"/>
            <p:cNvSpPr>
              <a:spLocks noChangeArrowheads="1"/>
            </p:cNvSpPr>
            <p:nvPr/>
          </p:nvSpPr>
          <p:spPr bwMode="auto">
            <a:xfrm>
              <a:off x="9680603" y="5525024"/>
              <a:ext cx="125412" cy="80962"/>
            </a:xfrm>
            <a:prstGeom prst="ellipse">
              <a:avLst/>
            </a:prstGeom>
            <a:solidFill>
              <a:srgbClr val="FFFFFF"/>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228" name="Group 227"/>
          <p:cNvGrpSpPr/>
          <p:nvPr/>
        </p:nvGrpSpPr>
        <p:grpSpPr>
          <a:xfrm>
            <a:off x="8395904" y="3261143"/>
            <a:ext cx="1062948" cy="1539174"/>
            <a:chOff x="7989888" y="3378200"/>
            <a:chExt cx="1084262" cy="1570038"/>
          </a:xfrm>
        </p:grpSpPr>
        <p:sp>
          <p:nvSpPr>
            <p:cNvPr id="229" name="AutoShape 3"/>
            <p:cNvSpPr>
              <a:spLocks noChangeAspect="1" noChangeArrowheads="1" noTextEdit="1"/>
            </p:cNvSpPr>
            <p:nvPr/>
          </p:nvSpPr>
          <p:spPr bwMode="auto">
            <a:xfrm>
              <a:off x="7989888" y="3378200"/>
              <a:ext cx="10842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30" name="Freeform 5"/>
            <p:cNvSpPr>
              <a:spLocks noEditPoints="1"/>
            </p:cNvSpPr>
            <p:nvPr/>
          </p:nvSpPr>
          <p:spPr bwMode="auto">
            <a:xfrm>
              <a:off x="7989888" y="3378200"/>
              <a:ext cx="1084262" cy="156686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31" name="Freeform 6"/>
            <p:cNvSpPr>
              <a:spLocks noEditPoints="1"/>
            </p:cNvSpPr>
            <p:nvPr/>
          </p:nvSpPr>
          <p:spPr bwMode="auto">
            <a:xfrm>
              <a:off x="7989888" y="3378200"/>
              <a:ext cx="1084262" cy="156686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32" name="Oval 7"/>
            <p:cNvSpPr>
              <a:spLocks noChangeArrowheads="1"/>
            </p:cNvSpPr>
            <p:nvPr/>
          </p:nvSpPr>
          <p:spPr bwMode="auto">
            <a:xfrm>
              <a:off x="7997825" y="3378200"/>
              <a:ext cx="1068387" cy="606425"/>
            </a:xfrm>
            <a:prstGeom prst="ellipse">
              <a:avLst/>
            </a:pr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33" name="Freeform 8"/>
            <p:cNvSpPr>
              <a:spLocks/>
            </p:cNvSpPr>
            <p:nvPr/>
          </p:nvSpPr>
          <p:spPr bwMode="auto">
            <a:xfrm>
              <a:off x="8083550" y="3441700"/>
              <a:ext cx="896937" cy="282575"/>
            </a:xfrm>
            <a:custGeom>
              <a:avLst/>
              <a:gdLst>
                <a:gd name="T0" fmla="*/ 176 w 352"/>
                <a:gd name="T1" fmla="*/ 48 h 111"/>
                <a:gd name="T2" fmla="*/ 345 w 352"/>
                <a:gd name="T3" fmla="*/ 111 h 111"/>
                <a:gd name="T4" fmla="*/ 352 w 352"/>
                <a:gd name="T5" fmla="*/ 87 h 111"/>
                <a:gd name="T6" fmla="*/ 176 w 352"/>
                <a:gd name="T7" fmla="*/ 0 h 111"/>
                <a:gd name="T8" fmla="*/ 0 w 352"/>
                <a:gd name="T9" fmla="*/ 87 h 111"/>
                <a:gd name="T10" fmla="*/ 7 w 352"/>
                <a:gd name="T11" fmla="*/ 111 h 111"/>
                <a:gd name="T12" fmla="*/ 176 w 352"/>
                <a:gd name="T13" fmla="*/ 48 h 111"/>
              </a:gdLst>
              <a:ahLst/>
              <a:cxnLst>
                <a:cxn ang="0">
                  <a:pos x="T0" y="T1"/>
                </a:cxn>
                <a:cxn ang="0">
                  <a:pos x="T2" y="T3"/>
                </a:cxn>
                <a:cxn ang="0">
                  <a:pos x="T4" y="T5"/>
                </a:cxn>
                <a:cxn ang="0">
                  <a:pos x="T6" y="T7"/>
                </a:cxn>
                <a:cxn ang="0">
                  <a:pos x="T8" y="T9"/>
                </a:cxn>
                <a:cxn ang="0">
                  <a:pos x="T10" y="T11"/>
                </a:cxn>
                <a:cxn ang="0">
                  <a:pos x="T12" y="T13"/>
                </a:cxn>
              </a:cxnLst>
              <a:rect l="0" t="0" r="r" b="b"/>
              <a:pathLst>
                <a:path w="352" h="111">
                  <a:moveTo>
                    <a:pt x="176" y="48"/>
                  </a:moveTo>
                  <a:cubicBezTo>
                    <a:pt x="256" y="48"/>
                    <a:pt x="324" y="75"/>
                    <a:pt x="345" y="111"/>
                  </a:cubicBezTo>
                  <a:cubicBezTo>
                    <a:pt x="349" y="104"/>
                    <a:pt x="352" y="96"/>
                    <a:pt x="352" y="87"/>
                  </a:cubicBezTo>
                  <a:cubicBezTo>
                    <a:pt x="352" y="39"/>
                    <a:pt x="273" y="0"/>
                    <a:pt x="176" y="0"/>
                  </a:cubicBezTo>
                  <a:cubicBezTo>
                    <a:pt x="79" y="0"/>
                    <a:pt x="0" y="39"/>
                    <a:pt x="0" y="87"/>
                  </a:cubicBezTo>
                  <a:cubicBezTo>
                    <a:pt x="0" y="96"/>
                    <a:pt x="3" y="104"/>
                    <a:pt x="7" y="111"/>
                  </a:cubicBezTo>
                  <a:cubicBezTo>
                    <a:pt x="28" y="75"/>
                    <a:pt x="96" y="48"/>
                    <a:pt x="176" y="48"/>
                  </a:cubicBezTo>
                  <a:close/>
                </a:path>
              </a:pathLst>
            </a:custGeom>
            <a:solidFill>
              <a:schemeClr val="accent4">
                <a:lumMod val="75000"/>
                <a:lumOff val="25000"/>
              </a:schemeClr>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34" name="Freeform 9"/>
            <p:cNvSpPr>
              <a:spLocks/>
            </p:cNvSpPr>
            <p:nvPr/>
          </p:nvSpPr>
          <p:spPr bwMode="auto">
            <a:xfrm>
              <a:off x="8102600" y="3549424"/>
              <a:ext cx="858837" cy="319088"/>
            </a:xfrm>
            <a:custGeom>
              <a:avLst/>
              <a:gdLst>
                <a:gd name="T0" fmla="*/ 169 w 338"/>
                <a:gd name="T1" fmla="*/ 126 h 126"/>
                <a:gd name="T2" fmla="*/ 338 w 338"/>
                <a:gd name="T3" fmla="*/ 63 h 126"/>
                <a:gd name="T4" fmla="*/ 169 w 338"/>
                <a:gd name="T5" fmla="*/ 0 h 126"/>
                <a:gd name="T6" fmla="*/ 0 w 338"/>
                <a:gd name="T7" fmla="*/ 63 h 126"/>
                <a:gd name="T8" fmla="*/ 169 w 338"/>
                <a:gd name="T9" fmla="*/ 126 h 126"/>
              </a:gdLst>
              <a:ahLst/>
              <a:cxnLst>
                <a:cxn ang="0">
                  <a:pos x="T0" y="T1"/>
                </a:cxn>
                <a:cxn ang="0">
                  <a:pos x="T2" y="T3"/>
                </a:cxn>
                <a:cxn ang="0">
                  <a:pos x="T4" y="T5"/>
                </a:cxn>
                <a:cxn ang="0">
                  <a:pos x="T6" y="T7"/>
                </a:cxn>
                <a:cxn ang="0">
                  <a:pos x="T8" y="T9"/>
                </a:cxn>
              </a:cxnLst>
              <a:rect l="0" t="0" r="r" b="b"/>
              <a:pathLst>
                <a:path w="338" h="126">
                  <a:moveTo>
                    <a:pt x="169" y="126"/>
                  </a:moveTo>
                  <a:cubicBezTo>
                    <a:pt x="249" y="126"/>
                    <a:pt x="317" y="100"/>
                    <a:pt x="338" y="63"/>
                  </a:cubicBezTo>
                  <a:cubicBezTo>
                    <a:pt x="317" y="27"/>
                    <a:pt x="249" y="0"/>
                    <a:pt x="169" y="0"/>
                  </a:cubicBezTo>
                  <a:cubicBezTo>
                    <a:pt x="89" y="0"/>
                    <a:pt x="21" y="27"/>
                    <a:pt x="0" y="63"/>
                  </a:cubicBezTo>
                  <a:cubicBezTo>
                    <a:pt x="21" y="100"/>
                    <a:pt x="89" y="126"/>
                    <a:pt x="169" y="126"/>
                  </a:cubicBezTo>
                  <a:close/>
                </a:path>
              </a:pathLst>
            </a:custGeom>
            <a:solidFill>
              <a:srgbClr val="0487C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
        <p:nvSpPr>
          <p:cNvPr id="235" name="TextBox 234"/>
          <p:cNvSpPr txBox="1"/>
          <p:nvPr/>
        </p:nvSpPr>
        <p:spPr>
          <a:xfrm>
            <a:off x="726096" y="1832349"/>
            <a:ext cx="4887017" cy="3005195"/>
          </a:xfrm>
          <a:prstGeom prst="rect">
            <a:avLst/>
          </a:prstGeom>
          <a:noFill/>
        </p:spPr>
        <p:txBody>
          <a:bodyPr wrap="square" lIns="179285" tIns="143428" rIns="179285" bIns="143428" rtlCol="0">
            <a:spAutoFit/>
          </a:bodyPr>
          <a:lstStyle/>
          <a:p>
            <a:pPr defTabSz="896386"/>
            <a:r>
              <a:rPr lang="en-US" sz="1765" kern="0" dirty="0">
                <a:solidFill>
                  <a:srgbClr val="FFFFFF"/>
                </a:solidFill>
              </a:rPr>
              <a:t>Use simple, intuitive tools</a:t>
            </a:r>
          </a:p>
          <a:p>
            <a:pPr defTabSz="896386"/>
            <a:r>
              <a:rPr lang="en-US" sz="1765" kern="0" dirty="0">
                <a:solidFill>
                  <a:srgbClr val="FFFFFF"/>
                </a:solidFill>
              </a:rPr>
              <a:t/>
            </a:r>
            <a:br>
              <a:rPr lang="en-US" sz="1765" kern="0" dirty="0">
                <a:solidFill>
                  <a:srgbClr val="FFFFFF"/>
                </a:solidFill>
              </a:rPr>
            </a:br>
            <a:r>
              <a:rPr lang="en-US" sz="1765" kern="0" dirty="0">
                <a:solidFill>
                  <a:srgbClr val="FFFFFF"/>
                </a:solidFill>
              </a:rPr>
              <a:t/>
            </a:r>
            <a:br>
              <a:rPr lang="en-US" sz="1765" kern="0" dirty="0">
                <a:solidFill>
                  <a:srgbClr val="FFFFFF"/>
                </a:solidFill>
              </a:rPr>
            </a:br>
            <a:r>
              <a:rPr lang="en-US" sz="1765" kern="0" dirty="0">
                <a:solidFill>
                  <a:srgbClr val="FFFFFF"/>
                </a:solidFill>
              </a:rPr>
              <a:t>Create crucial, reliable tasks without coding</a:t>
            </a:r>
          </a:p>
          <a:p>
            <a:pPr defTabSz="896386"/>
            <a:endParaRPr lang="en-US" sz="1765" kern="0" dirty="0">
              <a:solidFill>
                <a:srgbClr val="FFFFFF"/>
              </a:solidFill>
            </a:endParaRPr>
          </a:p>
          <a:p>
            <a:pPr defTabSz="896386"/>
            <a:r>
              <a:rPr lang="en-US" sz="1765" kern="0" dirty="0">
                <a:solidFill>
                  <a:srgbClr val="FFFFFF"/>
                </a:solidFill>
              </a:rPr>
              <a:t/>
            </a:r>
            <a:br>
              <a:rPr lang="en-US" sz="1765" kern="0" dirty="0">
                <a:solidFill>
                  <a:srgbClr val="FFFFFF"/>
                </a:solidFill>
              </a:rPr>
            </a:br>
            <a:r>
              <a:rPr lang="en-US" sz="1765" kern="0" dirty="0">
                <a:solidFill>
                  <a:srgbClr val="FFFFFF"/>
                </a:solidFill>
              </a:rPr>
              <a:t>Integrate your mobile and web-based apps</a:t>
            </a:r>
          </a:p>
          <a:p>
            <a:pPr defTabSz="896386"/>
            <a:endParaRPr lang="en-US" sz="1765" kern="0" dirty="0">
              <a:solidFill>
                <a:srgbClr val="FFFFFF"/>
              </a:solidFill>
            </a:endParaRPr>
          </a:p>
          <a:p>
            <a:pPr defTabSz="896386"/>
            <a:r>
              <a:rPr lang="en-US" sz="1765" kern="0" dirty="0">
                <a:solidFill>
                  <a:srgbClr val="FFFFFF"/>
                </a:solidFill>
              </a:rPr>
              <a:t/>
            </a:r>
            <a:br>
              <a:rPr lang="en-US" sz="1765" kern="0" dirty="0">
                <a:solidFill>
                  <a:srgbClr val="FFFFFF"/>
                </a:solidFill>
              </a:rPr>
            </a:br>
            <a:r>
              <a:rPr lang="en-US" sz="1765" kern="0" dirty="0">
                <a:solidFill>
                  <a:srgbClr val="FFFFFF"/>
                </a:solidFill>
              </a:rPr>
              <a:t>Connect existing apps to SaaS services</a:t>
            </a:r>
          </a:p>
        </p:txBody>
      </p:sp>
      <p:grpSp>
        <p:nvGrpSpPr>
          <p:cNvPr id="236" name="Group 235"/>
          <p:cNvGrpSpPr>
            <a:grpSpLocks noChangeAspect="1"/>
          </p:cNvGrpSpPr>
          <p:nvPr/>
        </p:nvGrpSpPr>
        <p:grpSpPr>
          <a:xfrm>
            <a:off x="248409" y="1799924"/>
            <a:ext cx="403821" cy="501027"/>
            <a:chOff x="7542212" y="3578007"/>
            <a:chExt cx="730250" cy="722313"/>
          </a:xfrm>
          <a:solidFill>
            <a:schemeClr val="tx2"/>
          </a:solidFill>
        </p:grpSpPr>
        <p:sp>
          <p:nvSpPr>
            <p:cNvPr id="237" name="Freeform 42"/>
            <p:cNvSpPr>
              <a:spLocks/>
            </p:cNvSpPr>
            <p:nvPr/>
          </p:nvSpPr>
          <p:spPr bwMode="auto">
            <a:xfrm>
              <a:off x="7553325" y="3581182"/>
              <a:ext cx="327025" cy="307975"/>
            </a:xfrm>
            <a:custGeom>
              <a:avLst/>
              <a:gdLst>
                <a:gd name="T0" fmla="*/ 86 w 86"/>
                <a:gd name="T1" fmla="*/ 73 h 81"/>
                <a:gd name="T2" fmla="*/ 49 w 86"/>
                <a:gd name="T3" fmla="*/ 37 h 81"/>
                <a:gd name="T4" fmla="*/ 45 w 86"/>
                <a:gd name="T5" fmla="*/ 21 h 81"/>
                <a:gd name="T6" fmla="*/ 15 w 86"/>
                <a:gd name="T7" fmla="*/ 0 h 81"/>
                <a:gd name="T8" fmla="*/ 0 w 86"/>
                <a:gd name="T9" fmla="*/ 16 h 81"/>
                <a:gd name="T10" fmla="*/ 21 w 86"/>
                <a:gd name="T11" fmla="*/ 45 h 81"/>
                <a:gd name="T12" fmla="*/ 38 w 86"/>
                <a:gd name="T13" fmla="*/ 51 h 81"/>
                <a:gd name="T14" fmla="*/ 69 w 86"/>
                <a:gd name="T15" fmla="*/ 81 h 81"/>
                <a:gd name="T16" fmla="*/ 83 w 86"/>
                <a:gd name="T17" fmla="*/ 76 h 81"/>
                <a:gd name="T18" fmla="*/ 86 w 86"/>
                <a:gd name="T19"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1">
                  <a:moveTo>
                    <a:pt x="86" y="73"/>
                  </a:moveTo>
                  <a:cubicBezTo>
                    <a:pt x="49" y="37"/>
                    <a:pt x="49" y="37"/>
                    <a:pt x="49" y="37"/>
                  </a:cubicBezTo>
                  <a:cubicBezTo>
                    <a:pt x="45" y="21"/>
                    <a:pt x="45" y="21"/>
                    <a:pt x="45" y="21"/>
                  </a:cubicBezTo>
                  <a:cubicBezTo>
                    <a:pt x="15" y="0"/>
                    <a:pt x="15" y="0"/>
                    <a:pt x="15" y="0"/>
                  </a:cubicBezTo>
                  <a:cubicBezTo>
                    <a:pt x="0" y="16"/>
                    <a:pt x="0" y="16"/>
                    <a:pt x="0" y="16"/>
                  </a:cubicBezTo>
                  <a:cubicBezTo>
                    <a:pt x="21" y="45"/>
                    <a:pt x="21" y="45"/>
                    <a:pt x="21" y="45"/>
                  </a:cubicBezTo>
                  <a:cubicBezTo>
                    <a:pt x="38" y="51"/>
                    <a:pt x="38" y="51"/>
                    <a:pt x="38" y="51"/>
                  </a:cubicBezTo>
                  <a:cubicBezTo>
                    <a:pt x="69" y="81"/>
                    <a:pt x="69" y="81"/>
                    <a:pt x="69" y="81"/>
                  </a:cubicBezTo>
                  <a:cubicBezTo>
                    <a:pt x="74" y="79"/>
                    <a:pt x="79" y="77"/>
                    <a:pt x="83" y="76"/>
                  </a:cubicBezTo>
                  <a:lnTo>
                    <a:pt x="86" y="73"/>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238" name="Freeform 43"/>
            <p:cNvSpPr>
              <a:spLocks/>
            </p:cNvSpPr>
            <p:nvPr/>
          </p:nvSpPr>
          <p:spPr bwMode="auto">
            <a:xfrm>
              <a:off x="7926387" y="3919320"/>
              <a:ext cx="346075" cy="377825"/>
            </a:xfrm>
            <a:custGeom>
              <a:avLst/>
              <a:gdLst>
                <a:gd name="T0" fmla="*/ 22 w 91"/>
                <a:gd name="T1" fmla="*/ 0 h 99"/>
                <a:gd name="T2" fmla="*/ 12 w 91"/>
                <a:gd name="T3" fmla="*/ 11 h 99"/>
                <a:gd name="T4" fmla="*/ 0 w 91"/>
                <a:gd name="T5" fmla="*/ 39 h 99"/>
                <a:gd name="T6" fmla="*/ 58 w 91"/>
                <a:gd name="T7" fmla="*/ 97 h 99"/>
                <a:gd name="T8" fmla="*/ 67 w 91"/>
                <a:gd name="T9" fmla="*/ 96 h 99"/>
                <a:gd name="T10" fmla="*/ 88 w 91"/>
                <a:gd name="T11" fmla="*/ 75 h 99"/>
                <a:gd name="T12" fmla="*/ 89 w 91"/>
                <a:gd name="T13" fmla="*/ 66 h 99"/>
                <a:gd name="T14" fmla="*/ 22 w 91"/>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9">
                  <a:moveTo>
                    <a:pt x="22" y="0"/>
                  </a:moveTo>
                  <a:cubicBezTo>
                    <a:pt x="12" y="11"/>
                    <a:pt x="12" y="11"/>
                    <a:pt x="12" y="11"/>
                  </a:cubicBezTo>
                  <a:cubicBezTo>
                    <a:pt x="11" y="19"/>
                    <a:pt x="5" y="30"/>
                    <a:pt x="0" y="39"/>
                  </a:cubicBezTo>
                  <a:cubicBezTo>
                    <a:pt x="58" y="97"/>
                    <a:pt x="58" y="97"/>
                    <a:pt x="58" y="97"/>
                  </a:cubicBezTo>
                  <a:cubicBezTo>
                    <a:pt x="60" y="99"/>
                    <a:pt x="64" y="98"/>
                    <a:pt x="67" y="96"/>
                  </a:cubicBezTo>
                  <a:cubicBezTo>
                    <a:pt x="88" y="75"/>
                    <a:pt x="88" y="75"/>
                    <a:pt x="88" y="75"/>
                  </a:cubicBezTo>
                  <a:cubicBezTo>
                    <a:pt x="90" y="72"/>
                    <a:pt x="91" y="68"/>
                    <a:pt x="89" y="66"/>
                  </a:cubicBezTo>
                  <a:lnTo>
                    <a:pt x="22"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239" name="Freeform 44"/>
            <p:cNvSpPr>
              <a:spLocks/>
            </p:cNvSpPr>
            <p:nvPr/>
          </p:nvSpPr>
          <p:spPr bwMode="auto">
            <a:xfrm>
              <a:off x="7542212" y="3578007"/>
              <a:ext cx="730250" cy="722313"/>
            </a:xfrm>
            <a:custGeom>
              <a:avLst/>
              <a:gdLst>
                <a:gd name="T0" fmla="*/ 181 w 192"/>
                <a:gd name="T1" fmla="*/ 46 h 190"/>
                <a:gd name="T2" fmla="*/ 178 w 192"/>
                <a:gd name="T3" fmla="*/ 49 h 190"/>
                <a:gd name="T4" fmla="*/ 173 w 192"/>
                <a:gd name="T5" fmla="*/ 44 h 190"/>
                <a:gd name="T6" fmla="*/ 175 w 192"/>
                <a:gd name="T7" fmla="*/ 42 h 190"/>
                <a:gd name="T8" fmla="*/ 173 w 192"/>
                <a:gd name="T9" fmla="*/ 34 h 190"/>
                <a:gd name="T10" fmla="*/ 140 w 192"/>
                <a:gd name="T11" fmla="*/ 7 h 190"/>
                <a:gd name="T12" fmla="*/ 139 w 192"/>
                <a:gd name="T13" fmla="*/ 8 h 190"/>
                <a:gd name="T14" fmla="*/ 124 w 192"/>
                <a:gd name="T15" fmla="*/ 2 h 190"/>
                <a:gd name="T16" fmla="*/ 96 w 192"/>
                <a:gd name="T17" fmla="*/ 13 h 190"/>
                <a:gd name="T18" fmla="*/ 117 w 192"/>
                <a:gd name="T19" fmla="*/ 19 h 190"/>
                <a:gd name="T20" fmla="*/ 123 w 192"/>
                <a:gd name="T21" fmla="*/ 24 h 190"/>
                <a:gd name="T22" fmla="*/ 117 w 192"/>
                <a:gd name="T23" fmla="*/ 29 h 190"/>
                <a:gd name="T24" fmla="*/ 119 w 192"/>
                <a:gd name="T25" fmla="*/ 36 h 190"/>
                <a:gd name="T26" fmla="*/ 128 w 192"/>
                <a:gd name="T27" fmla="*/ 46 h 190"/>
                <a:gd name="T28" fmla="*/ 123 w 192"/>
                <a:gd name="T29" fmla="*/ 50 h 190"/>
                <a:gd name="T30" fmla="*/ 89 w 192"/>
                <a:gd name="T31" fmla="*/ 84 h 190"/>
                <a:gd name="T32" fmla="*/ 56 w 192"/>
                <a:gd name="T33" fmla="*/ 102 h 190"/>
                <a:gd name="T34" fmla="*/ 7 w 192"/>
                <a:gd name="T35" fmla="*/ 151 h 190"/>
                <a:gd name="T36" fmla="*/ 4 w 192"/>
                <a:gd name="T37" fmla="*/ 170 h 190"/>
                <a:gd name="T38" fmla="*/ 20 w 192"/>
                <a:gd name="T39" fmla="*/ 185 h 190"/>
                <a:gd name="T40" fmla="*/ 39 w 192"/>
                <a:gd name="T41" fmla="*/ 183 h 190"/>
                <a:gd name="T42" fmla="*/ 87 w 192"/>
                <a:gd name="T43" fmla="*/ 134 h 190"/>
                <a:gd name="T44" fmla="*/ 105 w 192"/>
                <a:gd name="T45" fmla="*/ 98 h 190"/>
                <a:gd name="T46" fmla="*/ 143 w 192"/>
                <a:gd name="T47" fmla="*/ 60 h 190"/>
                <a:gd name="T48" fmla="*/ 145 w 192"/>
                <a:gd name="T49" fmla="*/ 62 h 190"/>
                <a:gd name="T50" fmla="*/ 152 w 192"/>
                <a:gd name="T51" fmla="*/ 64 h 190"/>
                <a:gd name="T52" fmla="*/ 156 w 192"/>
                <a:gd name="T53" fmla="*/ 60 h 190"/>
                <a:gd name="T54" fmla="*/ 161 w 192"/>
                <a:gd name="T55" fmla="*/ 66 h 190"/>
                <a:gd name="T56" fmla="*/ 158 w 192"/>
                <a:gd name="T57" fmla="*/ 69 h 190"/>
                <a:gd name="T58" fmla="*/ 169 w 192"/>
                <a:gd name="T59" fmla="*/ 80 h 190"/>
                <a:gd name="T60" fmla="*/ 192 w 192"/>
                <a:gd name="T61" fmla="*/ 57 h 190"/>
                <a:gd name="T62" fmla="*/ 181 w 192"/>
                <a:gd name="T6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 h="190">
                  <a:moveTo>
                    <a:pt x="181" y="46"/>
                  </a:moveTo>
                  <a:cubicBezTo>
                    <a:pt x="178" y="49"/>
                    <a:pt x="178" y="49"/>
                    <a:pt x="178" y="49"/>
                  </a:cubicBezTo>
                  <a:cubicBezTo>
                    <a:pt x="173" y="44"/>
                    <a:pt x="173" y="44"/>
                    <a:pt x="173" y="44"/>
                  </a:cubicBezTo>
                  <a:cubicBezTo>
                    <a:pt x="175" y="42"/>
                    <a:pt x="175" y="42"/>
                    <a:pt x="175" y="42"/>
                  </a:cubicBezTo>
                  <a:cubicBezTo>
                    <a:pt x="176" y="40"/>
                    <a:pt x="175" y="37"/>
                    <a:pt x="173" y="34"/>
                  </a:cubicBezTo>
                  <a:cubicBezTo>
                    <a:pt x="173" y="34"/>
                    <a:pt x="141" y="5"/>
                    <a:pt x="140" y="7"/>
                  </a:cubicBezTo>
                  <a:cubicBezTo>
                    <a:pt x="139" y="8"/>
                    <a:pt x="139" y="8"/>
                    <a:pt x="139" y="8"/>
                  </a:cubicBezTo>
                  <a:cubicBezTo>
                    <a:pt x="134" y="5"/>
                    <a:pt x="129" y="2"/>
                    <a:pt x="124" y="2"/>
                  </a:cubicBezTo>
                  <a:cubicBezTo>
                    <a:pt x="107" y="0"/>
                    <a:pt x="99" y="6"/>
                    <a:pt x="96" y="13"/>
                  </a:cubicBezTo>
                  <a:cubicBezTo>
                    <a:pt x="95" y="17"/>
                    <a:pt x="104" y="13"/>
                    <a:pt x="117" y="19"/>
                  </a:cubicBezTo>
                  <a:cubicBezTo>
                    <a:pt x="119" y="21"/>
                    <a:pt x="121" y="22"/>
                    <a:pt x="123" y="24"/>
                  </a:cubicBezTo>
                  <a:cubicBezTo>
                    <a:pt x="117" y="29"/>
                    <a:pt x="117" y="29"/>
                    <a:pt x="117" y="29"/>
                  </a:cubicBezTo>
                  <a:cubicBezTo>
                    <a:pt x="116" y="31"/>
                    <a:pt x="117" y="34"/>
                    <a:pt x="119" y="36"/>
                  </a:cubicBezTo>
                  <a:cubicBezTo>
                    <a:pt x="128" y="46"/>
                    <a:pt x="128" y="46"/>
                    <a:pt x="128" y="46"/>
                  </a:cubicBezTo>
                  <a:cubicBezTo>
                    <a:pt x="123" y="50"/>
                    <a:pt x="123" y="50"/>
                    <a:pt x="123" y="50"/>
                  </a:cubicBezTo>
                  <a:cubicBezTo>
                    <a:pt x="89" y="84"/>
                    <a:pt x="89" y="84"/>
                    <a:pt x="89" y="84"/>
                  </a:cubicBezTo>
                  <a:cubicBezTo>
                    <a:pt x="81" y="85"/>
                    <a:pt x="61" y="97"/>
                    <a:pt x="56" y="102"/>
                  </a:cubicBezTo>
                  <a:cubicBezTo>
                    <a:pt x="49" y="108"/>
                    <a:pt x="7" y="151"/>
                    <a:pt x="7" y="151"/>
                  </a:cubicBezTo>
                  <a:cubicBezTo>
                    <a:pt x="1" y="156"/>
                    <a:pt x="0" y="165"/>
                    <a:pt x="4" y="170"/>
                  </a:cubicBezTo>
                  <a:cubicBezTo>
                    <a:pt x="20" y="185"/>
                    <a:pt x="20" y="185"/>
                    <a:pt x="20" y="185"/>
                  </a:cubicBezTo>
                  <a:cubicBezTo>
                    <a:pt x="25" y="190"/>
                    <a:pt x="33" y="189"/>
                    <a:pt x="39" y="183"/>
                  </a:cubicBezTo>
                  <a:cubicBezTo>
                    <a:pt x="39" y="183"/>
                    <a:pt x="81" y="142"/>
                    <a:pt x="87" y="134"/>
                  </a:cubicBezTo>
                  <a:cubicBezTo>
                    <a:pt x="94" y="128"/>
                    <a:pt x="108" y="104"/>
                    <a:pt x="105" y="98"/>
                  </a:cubicBezTo>
                  <a:cubicBezTo>
                    <a:pt x="143" y="60"/>
                    <a:pt x="143" y="60"/>
                    <a:pt x="143" y="60"/>
                  </a:cubicBezTo>
                  <a:cubicBezTo>
                    <a:pt x="145" y="62"/>
                    <a:pt x="145" y="62"/>
                    <a:pt x="145" y="62"/>
                  </a:cubicBezTo>
                  <a:cubicBezTo>
                    <a:pt x="147" y="65"/>
                    <a:pt x="151" y="66"/>
                    <a:pt x="152" y="64"/>
                  </a:cubicBezTo>
                  <a:cubicBezTo>
                    <a:pt x="156" y="60"/>
                    <a:pt x="156" y="60"/>
                    <a:pt x="156" y="60"/>
                  </a:cubicBezTo>
                  <a:cubicBezTo>
                    <a:pt x="161" y="66"/>
                    <a:pt x="161" y="66"/>
                    <a:pt x="161" y="66"/>
                  </a:cubicBezTo>
                  <a:cubicBezTo>
                    <a:pt x="158" y="69"/>
                    <a:pt x="158" y="69"/>
                    <a:pt x="158" y="69"/>
                  </a:cubicBezTo>
                  <a:cubicBezTo>
                    <a:pt x="169" y="80"/>
                    <a:pt x="169" y="80"/>
                    <a:pt x="169" y="80"/>
                  </a:cubicBezTo>
                  <a:cubicBezTo>
                    <a:pt x="192" y="57"/>
                    <a:pt x="192" y="57"/>
                    <a:pt x="192" y="57"/>
                  </a:cubicBezTo>
                  <a:lnTo>
                    <a:pt x="181"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240" name="Group 239"/>
          <p:cNvGrpSpPr>
            <a:grpSpLocks noChangeAspect="1"/>
          </p:cNvGrpSpPr>
          <p:nvPr/>
        </p:nvGrpSpPr>
        <p:grpSpPr>
          <a:xfrm>
            <a:off x="134797" y="2685769"/>
            <a:ext cx="626463" cy="546125"/>
            <a:chOff x="1079500" y="4722812"/>
            <a:chExt cx="728663" cy="506413"/>
          </a:xfrm>
          <a:solidFill>
            <a:schemeClr val="tx2"/>
          </a:solidFill>
        </p:grpSpPr>
        <p:sp>
          <p:nvSpPr>
            <p:cNvPr id="241" name="Freeform 5"/>
            <p:cNvSpPr>
              <a:spLocks/>
            </p:cNvSpPr>
            <p:nvPr/>
          </p:nvSpPr>
          <p:spPr bwMode="auto">
            <a:xfrm>
              <a:off x="1079500" y="4722812"/>
              <a:ext cx="366713" cy="368300"/>
            </a:xfrm>
            <a:custGeom>
              <a:avLst/>
              <a:gdLst>
                <a:gd name="T0" fmla="*/ 142 w 156"/>
                <a:gd name="T1" fmla="*/ 66 h 156"/>
                <a:gd name="T2" fmla="*/ 156 w 156"/>
                <a:gd name="T3" fmla="*/ 61 h 156"/>
                <a:gd name="T4" fmla="*/ 146 w 156"/>
                <a:gd name="T5" fmla="*/ 35 h 156"/>
                <a:gd name="T6" fmla="*/ 132 w 156"/>
                <a:gd name="T7" fmla="*/ 42 h 156"/>
                <a:gd name="T8" fmla="*/ 115 w 156"/>
                <a:gd name="T9" fmla="*/ 24 h 156"/>
                <a:gd name="T10" fmla="*/ 121 w 156"/>
                <a:gd name="T11" fmla="*/ 11 h 156"/>
                <a:gd name="T12" fmla="*/ 95 w 156"/>
                <a:gd name="T13" fmla="*/ 0 h 156"/>
                <a:gd name="T14" fmla="*/ 91 w 156"/>
                <a:gd name="T15" fmla="*/ 14 h 156"/>
                <a:gd name="T16" fmla="*/ 66 w 156"/>
                <a:gd name="T17" fmla="*/ 14 h 156"/>
                <a:gd name="T18" fmla="*/ 61 w 156"/>
                <a:gd name="T19" fmla="*/ 0 h 156"/>
                <a:gd name="T20" fmla="*/ 35 w 156"/>
                <a:gd name="T21" fmla="*/ 11 h 156"/>
                <a:gd name="T22" fmla="*/ 41 w 156"/>
                <a:gd name="T23" fmla="*/ 24 h 156"/>
                <a:gd name="T24" fmla="*/ 24 w 156"/>
                <a:gd name="T25" fmla="*/ 42 h 156"/>
                <a:gd name="T26" fmla="*/ 11 w 156"/>
                <a:gd name="T27" fmla="*/ 35 h 156"/>
                <a:gd name="T28" fmla="*/ 0 w 156"/>
                <a:gd name="T29" fmla="*/ 61 h 156"/>
                <a:gd name="T30" fmla="*/ 14 w 156"/>
                <a:gd name="T31" fmla="*/ 66 h 156"/>
                <a:gd name="T32" fmla="*/ 14 w 156"/>
                <a:gd name="T33" fmla="*/ 91 h 156"/>
                <a:gd name="T34" fmla="*/ 0 w 156"/>
                <a:gd name="T35" fmla="*/ 96 h 156"/>
                <a:gd name="T36" fmla="*/ 11 w 156"/>
                <a:gd name="T37" fmla="*/ 121 h 156"/>
                <a:gd name="T38" fmla="*/ 24 w 156"/>
                <a:gd name="T39" fmla="*/ 115 h 156"/>
                <a:gd name="T40" fmla="*/ 41 w 156"/>
                <a:gd name="T41" fmla="*/ 132 h 156"/>
                <a:gd name="T42" fmla="*/ 35 w 156"/>
                <a:gd name="T43" fmla="*/ 146 h 156"/>
                <a:gd name="T44" fmla="*/ 61 w 156"/>
                <a:gd name="T45" fmla="*/ 156 h 156"/>
                <a:gd name="T46" fmla="*/ 66 w 156"/>
                <a:gd name="T47" fmla="*/ 143 h 156"/>
                <a:gd name="T48" fmla="*/ 91 w 156"/>
                <a:gd name="T49" fmla="*/ 143 h 156"/>
                <a:gd name="T50" fmla="*/ 95 w 156"/>
                <a:gd name="T51" fmla="*/ 156 h 156"/>
                <a:gd name="T52" fmla="*/ 121 w 156"/>
                <a:gd name="T53" fmla="*/ 146 h 156"/>
                <a:gd name="T54" fmla="*/ 115 w 156"/>
                <a:gd name="T55" fmla="*/ 132 h 156"/>
                <a:gd name="T56" fmla="*/ 132 w 156"/>
                <a:gd name="T57" fmla="*/ 115 h 156"/>
                <a:gd name="T58" fmla="*/ 146 w 156"/>
                <a:gd name="T59" fmla="*/ 121 h 156"/>
                <a:gd name="T60" fmla="*/ 156 w 156"/>
                <a:gd name="T61" fmla="*/ 96 h 156"/>
                <a:gd name="T62" fmla="*/ 142 w 156"/>
                <a:gd name="T63" fmla="*/ 91 h 156"/>
                <a:gd name="T64" fmla="*/ 142 w 156"/>
                <a:gd name="T65" fmla="*/ 6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6" h="156">
                  <a:moveTo>
                    <a:pt x="142" y="66"/>
                  </a:moveTo>
                  <a:cubicBezTo>
                    <a:pt x="146" y="62"/>
                    <a:pt x="151" y="61"/>
                    <a:pt x="156" y="61"/>
                  </a:cubicBezTo>
                  <a:cubicBezTo>
                    <a:pt x="154" y="52"/>
                    <a:pt x="151" y="43"/>
                    <a:pt x="146" y="35"/>
                  </a:cubicBezTo>
                  <a:cubicBezTo>
                    <a:pt x="142" y="39"/>
                    <a:pt x="138" y="42"/>
                    <a:pt x="132" y="42"/>
                  </a:cubicBezTo>
                  <a:cubicBezTo>
                    <a:pt x="123" y="42"/>
                    <a:pt x="115" y="34"/>
                    <a:pt x="115" y="24"/>
                  </a:cubicBezTo>
                  <a:cubicBezTo>
                    <a:pt x="115" y="19"/>
                    <a:pt x="117" y="14"/>
                    <a:pt x="121" y="11"/>
                  </a:cubicBezTo>
                  <a:cubicBezTo>
                    <a:pt x="113" y="6"/>
                    <a:pt x="105" y="2"/>
                    <a:pt x="95" y="0"/>
                  </a:cubicBezTo>
                  <a:cubicBezTo>
                    <a:pt x="96" y="5"/>
                    <a:pt x="94" y="10"/>
                    <a:pt x="91" y="14"/>
                  </a:cubicBezTo>
                  <a:cubicBezTo>
                    <a:pt x="84" y="21"/>
                    <a:pt x="73" y="21"/>
                    <a:pt x="66" y="14"/>
                  </a:cubicBezTo>
                  <a:cubicBezTo>
                    <a:pt x="62" y="10"/>
                    <a:pt x="61" y="5"/>
                    <a:pt x="61" y="0"/>
                  </a:cubicBezTo>
                  <a:cubicBezTo>
                    <a:pt x="52" y="2"/>
                    <a:pt x="43" y="6"/>
                    <a:pt x="35" y="11"/>
                  </a:cubicBezTo>
                  <a:cubicBezTo>
                    <a:pt x="39" y="14"/>
                    <a:pt x="41" y="19"/>
                    <a:pt x="41" y="24"/>
                  </a:cubicBezTo>
                  <a:cubicBezTo>
                    <a:pt x="41" y="34"/>
                    <a:pt x="34" y="42"/>
                    <a:pt x="24" y="42"/>
                  </a:cubicBezTo>
                  <a:cubicBezTo>
                    <a:pt x="19" y="42"/>
                    <a:pt x="14" y="39"/>
                    <a:pt x="11" y="35"/>
                  </a:cubicBezTo>
                  <a:cubicBezTo>
                    <a:pt x="6" y="43"/>
                    <a:pt x="2" y="52"/>
                    <a:pt x="0" y="61"/>
                  </a:cubicBezTo>
                  <a:cubicBezTo>
                    <a:pt x="5" y="61"/>
                    <a:pt x="10" y="62"/>
                    <a:pt x="14" y="66"/>
                  </a:cubicBezTo>
                  <a:cubicBezTo>
                    <a:pt x="21" y="73"/>
                    <a:pt x="21" y="84"/>
                    <a:pt x="14" y="91"/>
                  </a:cubicBezTo>
                  <a:cubicBezTo>
                    <a:pt x="10" y="94"/>
                    <a:pt x="5" y="96"/>
                    <a:pt x="0" y="96"/>
                  </a:cubicBezTo>
                  <a:cubicBezTo>
                    <a:pt x="2" y="105"/>
                    <a:pt x="6" y="113"/>
                    <a:pt x="11" y="121"/>
                  </a:cubicBezTo>
                  <a:cubicBezTo>
                    <a:pt x="14" y="117"/>
                    <a:pt x="19" y="115"/>
                    <a:pt x="24" y="115"/>
                  </a:cubicBezTo>
                  <a:cubicBezTo>
                    <a:pt x="34" y="115"/>
                    <a:pt x="42" y="123"/>
                    <a:pt x="41" y="132"/>
                  </a:cubicBezTo>
                  <a:cubicBezTo>
                    <a:pt x="41" y="138"/>
                    <a:pt x="39" y="142"/>
                    <a:pt x="35" y="146"/>
                  </a:cubicBezTo>
                  <a:cubicBezTo>
                    <a:pt x="43" y="151"/>
                    <a:pt x="52" y="154"/>
                    <a:pt x="61" y="156"/>
                  </a:cubicBezTo>
                  <a:cubicBezTo>
                    <a:pt x="61" y="151"/>
                    <a:pt x="62" y="146"/>
                    <a:pt x="66" y="143"/>
                  </a:cubicBezTo>
                  <a:cubicBezTo>
                    <a:pt x="73" y="136"/>
                    <a:pt x="84" y="136"/>
                    <a:pt x="91" y="143"/>
                  </a:cubicBezTo>
                  <a:cubicBezTo>
                    <a:pt x="94" y="146"/>
                    <a:pt x="96" y="151"/>
                    <a:pt x="95" y="156"/>
                  </a:cubicBezTo>
                  <a:cubicBezTo>
                    <a:pt x="105" y="154"/>
                    <a:pt x="113" y="151"/>
                    <a:pt x="121" y="146"/>
                  </a:cubicBezTo>
                  <a:cubicBezTo>
                    <a:pt x="117" y="142"/>
                    <a:pt x="115" y="138"/>
                    <a:pt x="115" y="132"/>
                  </a:cubicBezTo>
                  <a:cubicBezTo>
                    <a:pt x="115" y="123"/>
                    <a:pt x="123" y="115"/>
                    <a:pt x="132" y="115"/>
                  </a:cubicBezTo>
                  <a:cubicBezTo>
                    <a:pt x="138" y="115"/>
                    <a:pt x="142" y="117"/>
                    <a:pt x="146" y="121"/>
                  </a:cubicBezTo>
                  <a:cubicBezTo>
                    <a:pt x="151" y="113"/>
                    <a:pt x="154" y="105"/>
                    <a:pt x="156" y="96"/>
                  </a:cubicBezTo>
                  <a:cubicBezTo>
                    <a:pt x="151" y="96"/>
                    <a:pt x="146" y="94"/>
                    <a:pt x="142" y="91"/>
                  </a:cubicBezTo>
                  <a:cubicBezTo>
                    <a:pt x="136" y="84"/>
                    <a:pt x="136" y="73"/>
                    <a:pt x="142"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242" name="Freeform 6"/>
            <p:cNvSpPr>
              <a:spLocks/>
            </p:cNvSpPr>
            <p:nvPr/>
          </p:nvSpPr>
          <p:spPr bwMode="auto">
            <a:xfrm>
              <a:off x="1346200" y="5000625"/>
              <a:ext cx="230188" cy="228600"/>
            </a:xfrm>
            <a:custGeom>
              <a:avLst/>
              <a:gdLst>
                <a:gd name="T0" fmla="*/ 84 w 98"/>
                <a:gd name="T1" fmla="*/ 30 h 97"/>
                <a:gd name="T2" fmla="*/ 91 w 98"/>
                <a:gd name="T3" fmla="*/ 25 h 97"/>
                <a:gd name="T4" fmla="*/ 81 w 98"/>
                <a:gd name="T5" fmla="*/ 12 h 97"/>
                <a:gd name="T6" fmla="*/ 74 w 98"/>
                <a:gd name="T7" fmla="*/ 18 h 97"/>
                <a:gd name="T8" fmla="*/ 61 w 98"/>
                <a:gd name="T9" fmla="*/ 11 h 97"/>
                <a:gd name="T10" fmla="*/ 62 w 98"/>
                <a:gd name="T11" fmla="*/ 2 h 97"/>
                <a:gd name="T12" fmla="*/ 46 w 98"/>
                <a:gd name="T13" fmla="*/ 0 h 97"/>
                <a:gd name="T14" fmla="*/ 45 w 98"/>
                <a:gd name="T15" fmla="*/ 9 h 97"/>
                <a:gd name="T16" fmla="*/ 31 w 98"/>
                <a:gd name="T17" fmla="*/ 13 h 97"/>
                <a:gd name="T18" fmla="*/ 25 w 98"/>
                <a:gd name="T19" fmla="*/ 6 h 97"/>
                <a:gd name="T20" fmla="*/ 12 w 98"/>
                <a:gd name="T21" fmla="*/ 17 h 97"/>
                <a:gd name="T22" fmla="*/ 18 w 98"/>
                <a:gd name="T23" fmla="*/ 23 h 97"/>
                <a:gd name="T24" fmla="*/ 11 w 98"/>
                <a:gd name="T25" fmla="*/ 36 h 97"/>
                <a:gd name="T26" fmla="*/ 2 w 98"/>
                <a:gd name="T27" fmla="*/ 35 h 97"/>
                <a:gd name="T28" fmla="*/ 1 w 98"/>
                <a:gd name="T29" fmla="*/ 52 h 97"/>
                <a:gd name="T30" fmla="*/ 10 w 98"/>
                <a:gd name="T31" fmla="*/ 52 h 97"/>
                <a:gd name="T32" fmla="*/ 14 w 98"/>
                <a:gd name="T33" fmla="*/ 67 h 97"/>
                <a:gd name="T34" fmla="*/ 7 w 98"/>
                <a:gd name="T35" fmla="*/ 72 h 97"/>
                <a:gd name="T36" fmla="*/ 17 w 98"/>
                <a:gd name="T37" fmla="*/ 85 h 97"/>
                <a:gd name="T38" fmla="*/ 24 w 98"/>
                <a:gd name="T39" fmla="*/ 79 h 97"/>
                <a:gd name="T40" fmla="*/ 37 w 98"/>
                <a:gd name="T41" fmla="*/ 86 h 97"/>
                <a:gd name="T42" fmla="*/ 36 w 98"/>
                <a:gd name="T43" fmla="*/ 95 h 97"/>
                <a:gd name="T44" fmla="*/ 52 w 98"/>
                <a:gd name="T45" fmla="*/ 97 h 97"/>
                <a:gd name="T46" fmla="*/ 53 w 98"/>
                <a:gd name="T47" fmla="*/ 88 h 97"/>
                <a:gd name="T48" fmla="*/ 67 w 98"/>
                <a:gd name="T49" fmla="*/ 84 h 97"/>
                <a:gd name="T50" fmla="*/ 72 w 98"/>
                <a:gd name="T51" fmla="*/ 91 h 97"/>
                <a:gd name="T52" fmla="*/ 86 w 98"/>
                <a:gd name="T53" fmla="*/ 80 h 97"/>
                <a:gd name="T54" fmla="*/ 80 w 98"/>
                <a:gd name="T55" fmla="*/ 74 h 97"/>
                <a:gd name="T56" fmla="*/ 87 w 98"/>
                <a:gd name="T57" fmla="*/ 60 h 97"/>
                <a:gd name="T58" fmla="*/ 95 w 98"/>
                <a:gd name="T59" fmla="*/ 62 h 97"/>
                <a:gd name="T60" fmla="*/ 97 w 98"/>
                <a:gd name="T61" fmla="*/ 45 h 97"/>
                <a:gd name="T62" fmla="*/ 88 w 98"/>
                <a:gd name="T63" fmla="*/ 44 h 97"/>
                <a:gd name="T64" fmla="*/ 84 w 98"/>
                <a:gd name="T65"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97">
                  <a:moveTo>
                    <a:pt x="84" y="30"/>
                  </a:moveTo>
                  <a:cubicBezTo>
                    <a:pt x="86" y="27"/>
                    <a:pt x="88" y="26"/>
                    <a:pt x="91" y="25"/>
                  </a:cubicBezTo>
                  <a:cubicBezTo>
                    <a:pt x="89" y="20"/>
                    <a:pt x="85" y="16"/>
                    <a:pt x="81" y="12"/>
                  </a:cubicBezTo>
                  <a:cubicBezTo>
                    <a:pt x="79" y="15"/>
                    <a:pt x="77" y="17"/>
                    <a:pt x="74" y="18"/>
                  </a:cubicBezTo>
                  <a:cubicBezTo>
                    <a:pt x="68" y="19"/>
                    <a:pt x="63" y="16"/>
                    <a:pt x="61" y="11"/>
                  </a:cubicBezTo>
                  <a:cubicBezTo>
                    <a:pt x="60" y="8"/>
                    <a:pt x="61" y="4"/>
                    <a:pt x="62" y="2"/>
                  </a:cubicBezTo>
                  <a:cubicBezTo>
                    <a:pt x="57" y="0"/>
                    <a:pt x="51" y="0"/>
                    <a:pt x="46" y="0"/>
                  </a:cubicBezTo>
                  <a:cubicBezTo>
                    <a:pt x="47" y="3"/>
                    <a:pt x="47" y="6"/>
                    <a:pt x="45" y="9"/>
                  </a:cubicBezTo>
                  <a:cubicBezTo>
                    <a:pt x="42" y="14"/>
                    <a:pt x="36" y="16"/>
                    <a:pt x="31" y="13"/>
                  </a:cubicBezTo>
                  <a:cubicBezTo>
                    <a:pt x="28" y="12"/>
                    <a:pt x="26" y="9"/>
                    <a:pt x="25" y="6"/>
                  </a:cubicBezTo>
                  <a:cubicBezTo>
                    <a:pt x="20" y="9"/>
                    <a:pt x="16" y="12"/>
                    <a:pt x="12" y="17"/>
                  </a:cubicBezTo>
                  <a:cubicBezTo>
                    <a:pt x="15" y="18"/>
                    <a:pt x="17" y="20"/>
                    <a:pt x="18" y="23"/>
                  </a:cubicBezTo>
                  <a:cubicBezTo>
                    <a:pt x="20" y="29"/>
                    <a:pt x="17" y="35"/>
                    <a:pt x="11" y="36"/>
                  </a:cubicBezTo>
                  <a:cubicBezTo>
                    <a:pt x="8" y="37"/>
                    <a:pt x="5" y="37"/>
                    <a:pt x="2" y="35"/>
                  </a:cubicBezTo>
                  <a:cubicBezTo>
                    <a:pt x="1" y="40"/>
                    <a:pt x="0" y="46"/>
                    <a:pt x="1" y="52"/>
                  </a:cubicBezTo>
                  <a:cubicBezTo>
                    <a:pt x="3" y="51"/>
                    <a:pt x="7" y="51"/>
                    <a:pt x="10" y="52"/>
                  </a:cubicBezTo>
                  <a:cubicBezTo>
                    <a:pt x="15" y="55"/>
                    <a:pt x="17" y="61"/>
                    <a:pt x="14" y="67"/>
                  </a:cubicBezTo>
                  <a:cubicBezTo>
                    <a:pt x="12" y="69"/>
                    <a:pt x="10" y="71"/>
                    <a:pt x="7" y="72"/>
                  </a:cubicBezTo>
                  <a:cubicBezTo>
                    <a:pt x="9" y="77"/>
                    <a:pt x="13" y="81"/>
                    <a:pt x="17" y="85"/>
                  </a:cubicBezTo>
                  <a:cubicBezTo>
                    <a:pt x="18" y="82"/>
                    <a:pt x="21" y="80"/>
                    <a:pt x="24" y="79"/>
                  </a:cubicBezTo>
                  <a:cubicBezTo>
                    <a:pt x="29" y="77"/>
                    <a:pt x="35" y="81"/>
                    <a:pt x="37" y="86"/>
                  </a:cubicBezTo>
                  <a:cubicBezTo>
                    <a:pt x="38" y="89"/>
                    <a:pt x="37" y="92"/>
                    <a:pt x="36" y="95"/>
                  </a:cubicBezTo>
                  <a:cubicBezTo>
                    <a:pt x="41" y="96"/>
                    <a:pt x="47" y="97"/>
                    <a:pt x="52" y="97"/>
                  </a:cubicBezTo>
                  <a:cubicBezTo>
                    <a:pt x="51" y="94"/>
                    <a:pt x="51" y="91"/>
                    <a:pt x="53" y="88"/>
                  </a:cubicBezTo>
                  <a:cubicBezTo>
                    <a:pt x="56" y="83"/>
                    <a:pt x="62" y="81"/>
                    <a:pt x="67" y="84"/>
                  </a:cubicBezTo>
                  <a:cubicBezTo>
                    <a:pt x="70" y="85"/>
                    <a:pt x="72" y="88"/>
                    <a:pt x="72" y="91"/>
                  </a:cubicBezTo>
                  <a:cubicBezTo>
                    <a:pt x="77" y="88"/>
                    <a:pt x="82" y="84"/>
                    <a:pt x="86" y="80"/>
                  </a:cubicBezTo>
                  <a:cubicBezTo>
                    <a:pt x="83" y="79"/>
                    <a:pt x="81" y="77"/>
                    <a:pt x="80" y="74"/>
                  </a:cubicBezTo>
                  <a:cubicBezTo>
                    <a:pt x="78" y="68"/>
                    <a:pt x="81" y="62"/>
                    <a:pt x="87" y="60"/>
                  </a:cubicBezTo>
                  <a:cubicBezTo>
                    <a:pt x="90" y="59"/>
                    <a:pt x="93" y="60"/>
                    <a:pt x="95" y="62"/>
                  </a:cubicBezTo>
                  <a:cubicBezTo>
                    <a:pt x="97" y="56"/>
                    <a:pt x="98" y="51"/>
                    <a:pt x="97" y="45"/>
                  </a:cubicBezTo>
                  <a:cubicBezTo>
                    <a:pt x="94" y="46"/>
                    <a:pt x="91" y="46"/>
                    <a:pt x="88" y="44"/>
                  </a:cubicBezTo>
                  <a:cubicBezTo>
                    <a:pt x="83" y="42"/>
                    <a:pt x="81" y="35"/>
                    <a:pt x="84" y="3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243" name="Freeform 7"/>
            <p:cNvSpPr>
              <a:spLocks/>
            </p:cNvSpPr>
            <p:nvPr/>
          </p:nvSpPr>
          <p:spPr bwMode="auto">
            <a:xfrm>
              <a:off x="1504950" y="4787900"/>
              <a:ext cx="303213" cy="303213"/>
            </a:xfrm>
            <a:custGeom>
              <a:avLst/>
              <a:gdLst>
                <a:gd name="T0" fmla="*/ 117 w 129"/>
                <a:gd name="T1" fmla="*/ 54 h 128"/>
                <a:gd name="T2" fmla="*/ 129 w 129"/>
                <a:gd name="T3" fmla="*/ 50 h 128"/>
                <a:gd name="T4" fmla="*/ 120 w 129"/>
                <a:gd name="T5" fmla="*/ 29 h 128"/>
                <a:gd name="T6" fmla="*/ 109 w 129"/>
                <a:gd name="T7" fmla="*/ 34 h 128"/>
                <a:gd name="T8" fmla="*/ 95 w 129"/>
                <a:gd name="T9" fmla="*/ 20 h 128"/>
                <a:gd name="T10" fmla="*/ 100 w 129"/>
                <a:gd name="T11" fmla="*/ 9 h 128"/>
                <a:gd name="T12" fmla="*/ 79 w 129"/>
                <a:gd name="T13" fmla="*/ 0 h 128"/>
                <a:gd name="T14" fmla="*/ 75 w 129"/>
                <a:gd name="T15" fmla="*/ 12 h 128"/>
                <a:gd name="T16" fmla="*/ 54 w 129"/>
                <a:gd name="T17" fmla="*/ 12 h 128"/>
                <a:gd name="T18" fmla="*/ 50 w 129"/>
                <a:gd name="T19" fmla="*/ 0 h 128"/>
                <a:gd name="T20" fmla="*/ 29 w 129"/>
                <a:gd name="T21" fmla="*/ 9 h 128"/>
                <a:gd name="T22" fmla="*/ 34 w 129"/>
                <a:gd name="T23" fmla="*/ 20 h 128"/>
                <a:gd name="T24" fmla="*/ 20 w 129"/>
                <a:gd name="T25" fmla="*/ 34 h 128"/>
                <a:gd name="T26" fmla="*/ 9 w 129"/>
                <a:gd name="T27" fmla="*/ 29 h 128"/>
                <a:gd name="T28" fmla="*/ 0 w 129"/>
                <a:gd name="T29" fmla="*/ 50 h 128"/>
                <a:gd name="T30" fmla="*/ 12 w 129"/>
                <a:gd name="T31" fmla="*/ 54 h 128"/>
                <a:gd name="T32" fmla="*/ 12 w 129"/>
                <a:gd name="T33" fmla="*/ 74 h 128"/>
                <a:gd name="T34" fmla="*/ 0 w 129"/>
                <a:gd name="T35" fmla="*/ 78 h 128"/>
                <a:gd name="T36" fmla="*/ 9 w 129"/>
                <a:gd name="T37" fmla="*/ 100 h 128"/>
                <a:gd name="T38" fmla="*/ 20 w 129"/>
                <a:gd name="T39" fmla="*/ 94 h 128"/>
                <a:gd name="T40" fmla="*/ 34 w 129"/>
                <a:gd name="T41" fmla="*/ 109 h 128"/>
                <a:gd name="T42" fmla="*/ 29 w 129"/>
                <a:gd name="T43" fmla="*/ 120 h 128"/>
                <a:gd name="T44" fmla="*/ 50 w 129"/>
                <a:gd name="T45" fmla="*/ 128 h 128"/>
                <a:gd name="T46" fmla="*/ 54 w 129"/>
                <a:gd name="T47" fmla="*/ 117 h 128"/>
                <a:gd name="T48" fmla="*/ 75 w 129"/>
                <a:gd name="T49" fmla="*/ 117 h 128"/>
                <a:gd name="T50" fmla="*/ 79 w 129"/>
                <a:gd name="T51" fmla="*/ 128 h 128"/>
                <a:gd name="T52" fmla="*/ 100 w 129"/>
                <a:gd name="T53" fmla="*/ 120 h 128"/>
                <a:gd name="T54" fmla="*/ 95 w 129"/>
                <a:gd name="T55" fmla="*/ 109 h 128"/>
                <a:gd name="T56" fmla="*/ 109 w 129"/>
                <a:gd name="T57" fmla="*/ 94 h 128"/>
                <a:gd name="T58" fmla="*/ 120 w 129"/>
                <a:gd name="T59" fmla="*/ 100 h 128"/>
                <a:gd name="T60" fmla="*/ 129 w 129"/>
                <a:gd name="T61" fmla="*/ 78 h 128"/>
                <a:gd name="T62" fmla="*/ 117 w 129"/>
                <a:gd name="T63" fmla="*/ 74 h 128"/>
                <a:gd name="T64" fmla="*/ 117 w 129"/>
                <a:gd name="T65" fmla="*/ 5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 h="128">
                  <a:moveTo>
                    <a:pt x="117" y="54"/>
                  </a:moveTo>
                  <a:cubicBezTo>
                    <a:pt x="120" y="51"/>
                    <a:pt x="125" y="50"/>
                    <a:pt x="129" y="50"/>
                  </a:cubicBezTo>
                  <a:cubicBezTo>
                    <a:pt x="127" y="42"/>
                    <a:pt x="124" y="35"/>
                    <a:pt x="120" y="29"/>
                  </a:cubicBezTo>
                  <a:cubicBezTo>
                    <a:pt x="117" y="32"/>
                    <a:pt x="113" y="34"/>
                    <a:pt x="109" y="34"/>
                  </a:cubicBezTo>
                  <a:cubicBezTo>
                    <a:pt x="101" y="34"/>
                    <a:pt x="95" y="28"/>
                    <a:pt x="95" y="20"/>
                  </a:cubicBezTo>
                  <a:cubicBezTo>
                    <a:pt x="95" y="15"/>
                    <a:pt x="97" y="12"/>
                    <a:pt x="100" y="9"/>
                  </a:cubicBezTo>
                  <a:cubicBezTo>
                    <a:pt x="93" y="5"/>
                    <a:pt x="86" y="2"/>
                    <a:pt x="79" y="0"/>
                  </a:cubicBezTo>
                  <a:cubicBezTo>
                    <a:pt x="79" y="4"/>
                    <a:pt x="78" y="8"/>
                    <a:pt x="75" y="12"/>
                  </a:cubicBezTo>
                  <a:cubicBezTo>
                    <a:pt x="69" y="17"/>
                    <a:pt x="60" y="17"/>
                    <a:pt x="54" y="12"/>
                  </a:cubicBezTo>
                  <a:cubicBezTo>
                    <a:pt x="51" y="8"/>
                    <a:pt x="50" y="4"/>
                    <a:pt x="50" y="0"/>
                  </a:cubicBezTo>
                  <a:cubicBezTo>
                    <a:pt x="43" y="2"/>
                    <a:pt x="36" y="5"/>
                    <a:pt x="29" y="9"/>
                  </a:cubicBezTo>
                  <a:cubicBezTo>
                    <a:pt x="32" y="12"/>
                    <a:pt x="34" y="15"/>
                    <a:pt x="34" y="20"/>
                  </a:cubicBezTo>
                  <a:cubicBezTo>
                    <a:pt x="34" y="28"/>
                    <a:pt x="28" y="34"/>
                    <a:pt x="20" y="34"/>
                  </a:cubicBezTo>
                  <a:cubicBezTo>
                    <a:pt x="16" y="34"/>
                    <a:pt x="12" y="32"/>
                    <a:pt x="9" y="29"/>
                  </a:cubicBezTo>
                  <a:cubicBezTo>
                    <a:pt x="5" y="35"/>
                    <a:pt x="2" y="42"/>
                    <a:pt x="0" y="50"/>
                  </a:cubicBezTo>
                  <a:cubicBezTo>
                    <a:pt x="4" y="50"/>
                    <a:pt x="9" y="51"/>
                    <a:pt x="12" y="54"/>
                  </a:cubicBezTo>
                  <a:cubicBezTo>
                    <a:pt x="17" y="60"/>
                    <a:pt x="17" y="69"/>
                    <a:pt x="12" y="74"/>
                  </a:cubicBezTo>
                  <a:cubicBezTo>
                    <a:pt x="9" y="77"/>
                    <a:pt x="4" y="79"/>
                    <a:pt x="0" y="78"/>
                  </a:cubicBezTo>
                  <a:cubicBezTo>
                    <a:pt x="2" y="86"/>
                    <a:pt x="5" y="93"/>
                    <a:pt x="9" y="100"/>
                  </a:cubicBezTo>
                  <a:cubicBezTo>
                    <a:pt x="12" y="96"/>
                    <a:pt x="16" y="94"/>
                    <a:pt x="20" y="94"/>
                  </a:cubicBezTo>
                  <a:cubicBezTo>
                    <a:pt x="28" y="94"/>
                    <a:pt x="34" y="101"/>
                    <a:pt x="34" y="109"/>
                  </a:cubicBezTo>
                  <a:cubicBezTo>
                    <a:pt x="34" y="113"/>
                    <a:pt x="32" y="117"/>
                    <a:pt x="29" y="120"/>
                  </a:cubicBezTo>
                  <a:cubicBezTo>
                    <a:pt x="36" y="124"/>
                    <a:pt x="43" y="127"/>
                    <a:pt x="50" y="128"/>
                  </a:cubicBezTo>
                  <a:cubicBezTo>
                    <a:pt x="50" y="124"/>
                    <a:pt x="51" y="120"/>
                    <a:pt x="54" y="117"/>
                  </a:cubicBezTo>
                  <a:cubicBezTo>
                    <a:pt x="60" y="111"/>
                    <a:pt x="69" y="111"/>
                    <a:pt x="75" y="117"/>
                  </a:cubicBezTo>
                  <a:cubicBezTo>
                    <a:pt x="78" y="120"/>
                    <a:pt x="79" y="124"/>
                    <a:pt x="79" y="128"/>
                  </a:cubicBezTo>
                  <a:cubicBezTo>
                    <a:pt x="86" y="127"/>
                    <a:pt x="93" y="124"/>
                    <a:pt x="100" y="120"/>
                  </a:cubicBezTo>
                  <a:cubicBezTo>
                    <a:pt x="97" y="117"/>
                    <a:pt x="95" y="113"/>
                    <a:pt x="95" y="109"/>
                  </a:cubicBezTo>
                  <a:cubicBezTo>
                    <a:pt x="95" y="101"/>
                    <a:pt x="101" y="94"/>
                    <a:pt x="109" y="94"/>
                  </a:cubicBezTo>
                  <a:cubicBezTo>
                    <a:pt x="113" y="94"/>
                    <a:pt x="117" y="96"/>
                    <a:pt x="120" y="100"/>
                  </a:cubicBezTo>
                  <a:cubicBezTo>
                    <a:pt x="124" y="93"/>
                    <a:pt x="127" y="86"/>
                    <a:pt x="129" y="78"/>
                  </a:cubicBezTo>
                  <a:cubicBezTo>
                    <a:pt x="125" y="79"/>
                    <a:pt x="120" y="77"/>
                    <a:pt x="117" y="74"/>
                  </a:cubicBezTo>
                  <a:cubicBezTo>
                    <a:pt x="112" y="69"/>
                    <a:pt x="112" y="60"/>
                    <a:pt x="117" y="54"/>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244" name="Freeform 33"/>
          <p:cNvSpPr>
            <a:spLocks noChangeAspect="1"/>
          </p:cNvSpPr>
          <p:nvPr/>
        </p:nvSpPr>
        <p:spPr bwMode="auto">
          <a:xfrm>
            <a:off x="335296" y="3538112"/>
            <a:ext cx="289597" cy="390586"/>
          </a:xfrm>
          <a:custGeom>
            <a:avLst/>
            <a:gdLst>
              <a:gd name="T0" fmla="*/ 78 w 132"/>
              <a:gd name="T1" fmla="*/ 55 h 142"/>
              <a:gd name="T2" fmla="*/ 104 w 132"/>
              <a:gd name="T3" fmla="*/ 55 h 142"/>
              <a:gd name="T4" fmla="*/ 66 w 132"/>
              <a:gd name="T5" fmla="*/ 0 h 142"/>
              <a:gd name="T6" fmla="*/ 28 w 132"/>
              <a:gd name="T7" fmla="*/ 55 h 142"/>
              <a:gd name="T8" fmla="*/ 54 w 132"/>
              <a:gd name="T9" fmla="*/ 55 h 142"/>
              <a:gd name="T10" fmla="*/ 0 w 132"/>
              <a:gd name="T11" fmla="*/ 119 h 142"/>
              <a:gd name="T12" fmla="*/ 3 w 132"/>
              <a:gd name="T13" fmla="*/ 130 h 142"/>
              <a:gd name="T14" fmla="*/ 5 w 132"/>
              <a:gd name="T15" fmla="*/ 142 h 142"/>
              <a:gd name="T16" fmla="*/ 66 w 132"/>
              <a:gd name="T17" fmla="*/ 95 h 142"/>
              <a:gd name="T18" fmla="*/ 127 w 132"/>
              <a:gd name="T19" fmla="*/ 142 h 142"/>
              <a:gd name="T20" fmla="*/ 132 w 132"/>
              <a:gd name="T21" fmla="*/ 119 h 142"/>
              <a:gd name="T22" fmla="*/ 78 w 132"/>
              <a:gd name="T23" fmla="*/ 5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142">
                <a:moveTo>
                  <a:pt x="78" y="55"/>
                </a:moveTo>
                <a:cubicBezTo>
                  <a:pt x="104" y="55"/>
                  <a:pt x="104" y="55"/>
                  <a:pt x="104" y="55"/>
                </a:cubicBezTo>
                <a:cubicBezTo>
                  <a:pt x="66" y="0"/>
                  <a:pt x="66" y="0"/>
                  <a:pt x="66" y="0"/>
                </a:cubicBezTo>
                <a:cubicBezTo>
                  <a:pt x="28" y="55"/>
                  <a:pt x="28" y="55"/>
                  <a:pt x="28" y="55"/>
                </a:cubicBezTo>
                <a:cubicBezTo>
                  <a:pt x="54" y="55"/>
                  <a:pt x="54" y="55"/>
                  <a:pt x="54" y="55"/>
                </a:cubicBezTo>
                <a:cubicBezTo>
                  <a:pt x="48" y="108"/>
                  <a:pt x="2" y="119"/>
                  <a:pt x="0" y="119"/>
                </a:cubicBezTo>
                <a:cubicBezTo>
                  <a:pt x="3" y="130"/>
                  <a:pt x="3" y="130"/>
                  <a:pt x="3" y="130"/>
                </a:cubicBezTo>
                <a:cubicBezTo>
                  <a:pt x="5" y="142"/>
                  <a:pt x="5" y="142"/>
                  <a:pt x="5" y="142"/>
                </a:cubicBezTo>
                <a:cubicBezTo>
                  <a:pt x="22" y="138"/>
                  <a:pt x="50" y="124"/>
                  <a:pt x="66" y="95"/>
                </a:cubicBezTo>
                <a:cubicBezTo>
                  <a:pt x="82" y="124"/>
                  <a:pt x="110" y="138"/>
                  <a:pt x="127" y="142"/>
                </a:cubicBezTo>
                <a:cubicBezTo>
                  <a:pt x="132" y="119"/>
                  <a:pt x="132" y="119"/>
                  <a:pt x="132" y="119"/>
                </a:cubicBezTo>
                <a:cubicBezTo>
                  <a:pt x="130" y="119"/>
                  <a:pt x="85" y="108"/>
                  <a:pt x="78" y="55"/>
                </a:cubicBezTo>
                <a:close/>
              </a:path>
            </a:pathLst>
          </a:custGeom>
          <a:solidFill>
            <a:schemeClr val="accent4">
              <a:lumMod val="75000"/>
              <a:lumOff val="25000"/>
            </a:schemeClr>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nvGrpSpPr>
          <p:cNvPr id="245" name="Group 244"/>
          <p:cNvGrpSpPr>
            <a:grpSpLocks noChangeAspect="1"/>
          </p:cNvGrpSpPr>
          <p:nvPr/>
        </p:nvGrpSpPr>
        <p:grpSpPr>
          <a:xfrm>
            <a:off x="170264" y="4383858"/>
            <a:ext cx="607592" cy="459827"/>
            <a:chOff x="7086600" y="2576513"/>
            <a:chExt cx="1044576" cy="630237"/>
          </a:xfrm>
          <a:solidFill>
            <a:schemeClr val="tx2"/>
          </a:solidFill>
        </p:grpSpPr>
        <p:sp>
          <p:nvSpPr>
            <p:cNvPr id="246" name="Freeform 12"/>
            <p:cNvSpPr>
              <a:spLocks noEditPoints="1"/>
            </p:cNvSpPr>
            <p:nvPr/>
          </p:nvSpPr>
          <p:spPr bwMode="auto">
            <a:xfrm>
              <a:off x="7086600" y="2576513"/>
              <a:ext cx="517525" cy="520700"/>
            </a:xfrm>
            <a:custGeom>
              <a:avLst/>
              <a:gdLst>
                <a:gd name="T0" fmla="*/ 50 w 136"/>
                <a:gd name="T1" fmla="*/ 0 h 136"/>
                <a:gd name="T2" fmla="*/ 52 w 136"/>
                <a:gd name="T3" fmla="*/ 0 h 136"/>
                <a:gd name="T4" fmla="*/ 51 w 136"/>
                <a:gd name="T5" fmla="*/ 0 h 136"/>
                <a:gd name="T6" fmla="*/ 43 w 136"/>
                <a:gd name="T7" fmla="*/ 5 h 136"/>
                <a:gd name="T8" fmla="*/ 44 w 136"/>
                <a:gd name="T9" fmla="*/ 22 h 136"/>
                <a:gd name="T10" fmla="*/ 45 w 136"/>
                <a:gd name="T11" fmla="*/ 25 h 136"/>
                <a:gd name="T12" fmla="*/ 44 w 136"/>
                <a:gd name="T13" fmla="*/ 27 h 136"/>
                <a:gd name="T14" fmla="*/ 43 w 136"/>
                <a:gd name="T15" fmla="*/ 28 h 136"/>
                <a:gd name="T16" fmla="*/ 42 w 136"/>
                <a:gd name="T17" fmla="*/ 29 h 136"/>
                <a:gd name="T18" fmla="*/ 41 w 136"/>
                <a:gd name="T19" fmla="*/ 29 h 136"/>
                <a:gd name="T20" fmla="*/ 39 w 136"/>
                <a:gd name="T21" fmla="*/ 29 h 136"/>
                <a:gd name="T22" fmla="*/ 0 w 136"/>
                <a:gd name="T23" fmla="*/ 35 h 136"/>
                <a:gd name="T24" fmla="*/ 7 w 136"/>
                <a:gd name="T25" fmla="*/ 74 h 136"/>
                <a:gd name="T26" fmla="*/ 19 w 136"/>
                <a:gd name="T27" fmla="*/ 71 h 136"/>
                <a:gd name="T28" fmla="*/ 20 w 136"/>
                <a:gd name="T29" fmla="*/ 71 h 136"/>
                <a:gd name="T30" fmla="*/ 21 w 136"/>
                <a:gd name="T31" fmla="*/ 71 h 136"/>
                <a:gd name="T32" fmla="*/ 22 w 136"/>
                <a:gd name="T33" fmla="*/ 72 h 136"/>
                <a:gd name="T34" fmla="*/ 23 w 136"/>
                <a:gd name="T35" fmla="*/ 72 h 136"/>
                <a:gd name="T36" fmla="*/ 24 w 136"/>
                <a:gd name="T37" fmla="*/ 73 h 136"/>
                <a:gd name="T38" fmla="*/ 29 w 136"/>
                <a:gd name="T39" fmla="*/ 82 h 136"/>
                <a:gd name="T40" fmla="*/ 19 w 136"/>
                <a:gd name="T41" fmla="*/ 94 h 136"/>
                <a:gd name="T42" fmla="*/ 18 w 136"/>
                <a:gd name="T43" fmla="*/ 94 h 136"/>
                <a:gd name="T44" fmla="*/ 0 w 136"/>
                <a:gd name="T45" fmla="*/ 96 h 136"/>
                <a:gd name="T46" fmla="*/ 0 w 136"/>
                <a:gd name="T47" fmla="*/ 129 h 136"/>
                <a:gd name="T48" fmla="*/ 40 w 136"/>
                <a:gd name="T49" fmla="*/ 136 h 136"/>
                <a:gd name="T50" fmla="*/ 44 w 136"/>
                <a:gd name="T51" fmla="*/ 134 h 136"/>
                <a:gd name="T52" fmla="*/ 44 w 136"/>
                <a:gd name="T53" fmla="*/ 133 h 136"/>
                <a:gd name="T54" fmla="*/ 45 w 136"/>
                <a:gd name="T55" fmla="*/ 132 h 136"/>
                <a:gd name="T56" fmla="*/ 45 w 136"/>
                <a:gd name="T57" fmla="*/ 132 h 136"/>
                <a:gd name="T58" fmla="*/ 45 w 136"/>
                <a:gd name="T59" fmla="*/ 131 h 136"/>
                <a:gd name="T60" fmla="*/ 45 w 136"/>
                <a:gd name="T61" fmla="*/ 130 h 136"/>
                <a:gd name="T62" fmla="*/ 45 w 136"/>
                <a:gd name="T63" fmla="*/ 129 h 136"/>
                <a:gd name="T64" fmla="*/ 44 w 136"/>
                <a:gd name="T65" fmla="*/ 128 h 136"/>
                <a:gd name="T66" fmla="*/ 42 w 136"/>
                <a:gd name="T67" fmla="*/ 117 h 136"/>
                <a:gd name="T68" fmla="*/ 42 w 136"/>
                <a:gd name="T69" fmla="*/ 115 h 136"/>
                <a:gd name="T70" fmla="*/ 43 w 136"/>
                <a:gd name="T71" fmla="*/ 113 h 136"/>
                <a:gd name="T72" fmla="*/ 63 w 136"/>
                <a:gd name="T73" fmla="*/ 112 h 136"/>
                <a:gd name="T74" fmla="*/ 64 w 136"/>
                <a:gd name="T75" fmla="*/ 113 h 136"/>
                <a:gd name="T76" fmla="*/ 64 w 136"/>
                <a:gd name="T77" fmla="*/ 115 h 136"/>
                <a:gd name="T78" fmla="*/ 65 w 136"/>
                <a:gd name="T79" fmla="*/ 117 h 136"/>
                <a:gd name="T80" fmla="*/ 67 w 136"/>
                <a:gd name="T81" fmla="*/ 136 h 136"/>
                <a:gd name="T82" fmla="*/ 106 w 136"/>
                <a:gd name="T83" fmla="*/ 136 h 136"/>
                <a:gd name="T84" fmla="*/ 106 w 136"/>
                <a:gd name="T85" fmla="*/ 95 h 136"/>
                <a:gd name="T86" fmla="*/ 111 w 136"/>
                <a:gd name="T87" fmla="*/ 90 h 136"/>
                <a:gd name="T88" fmla="*/ 111 w 136"/>
                <a:gd name="T89" fmla="*/ 90 h 136"/>
                <a:gd name="T90" fmla="*/ 112 w 136"/>
                <a:gd name="T91" fmla="*/ 90 h 136"/>
                <a:gd name="T92" fmla="*/ 112 w 136"/>
                <a:gd name="T93" fmla="*/ 91 h 136"/>
                <a:gd name="T94" fmla="*/ 113 w 136"/>
                <a:gd name="T95" fmla="*/ 91 h 136"/>
                <a:gd name="T96" fmla="*/ 114 w 136"/>
                <a:gd name="T97" fmla="*/ 91 h 136"/>
                <a:gd name="T98" fmla="*/ 114 w 136"/>
                <a:gd name="T99" fmla="*/ 91 h 136"/>
                <a:gd name="T100" fmla="*/ 120 w 136"/>
                <a:gd name="T101" fmla="*/ 93 h 136"/>
                <a:gd name="T102" fmla="*/ 121 w 136"/>
                <a:gd name="T103" fmla="*/ 93 h 136"/>
                <a:gd name="T104" fmla="*/ 131 w 136"/>
                <a:gd name="T105" fmla="*/ 92 h 136"/>
                <a:gd name="T106" fmla="*/ 133 w 136"/>
                <a:gd name="T107" fmla="*/ 89 h 136"/>
                <a:gd name="T108" fmla="*/ 134 w 136"/>
                <a:gd name="T109" fmla="*/ 88 h 136"/>
                <a:gd name="T110" fmla="*/ 135 w 136"/>
                <a:gd name="T111" fmla="*/ 87 h 136"/>
                <a:gd name="T112" fmla="*/ 135 w 136"/>
                <a:gd name="T113" fmla="*/ 85 h 136"/>
                <a:gd name="T114" fmla="*/ 136 w 136"/>
                <a:gd name="T115" fmla="*/ 83 h 136"/>
                <a:gd name="T116" fmla="*/ 114 w 136"/>
                <a:gd name="T117" fmla="*/ 74 h 136"/>
                <a:gd name="T118" fmla="*/ 106 w 136"/>
                <a:gd name="T119" fmla="*/ 37 h 136"/>
                <a:gd name="T120" fmla="*/ 67 w 136"/>
                <a:gd name="T121" fmla="*/ 29 h 136"/>
                <a:gd name="T122" fmla="*/ 65 w 136"/>
                <a:gd name="T123" fmla="*/ 1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6">
                  <a:moveTo>
                    <a:pt x="50" y="0"/>
                  </a:moveTo>
                  <a:cubicBezTo>
                    <a:pt x="50" y="0"/>
                    <a:pt x="50" y="0"/>
                    <a:pt x="50" y="0"/>
                  </a:cubicBezTo>
                  <a:moveTo>
                    <a:pt x="50" y="0"/>
                  </a:moveTo>
                  <a:cubicBezTo>
                    <a:pt x="50" y="0"/>
                    <a:pt x="50" y="0"/>
                    <a:pt x="50" y="0"/>
                  </a:cubicBezTo>
                  <a:cubicBezTo>
                    <a:pt x="50" y="0"/>
                    <a:pt x="50" y="0"/>
                    <a:pt x="50" y="0"/>
                  </a:cubicBezTo>
                  <a:cubicBezTo>
                    <a:pt x="50" y="0"/>
                    <a:pt x="50" y="0"/>
                    <a:pt x="50" y="0"/>
                  </a:cubicBezTo>
                  <a:moveTo>
                    <a:pt x="53" y="0"/>
                  </a:moveTo>
                  <a:cubicBezTo>
                    <a:pt x="53" y="0"/>
                    <a:pt x="53" y="0"/>
                    <a:pt x="52" y="0"/>
                  </a:cubicBezTo>
                  <a:cubicBezTo>
                    <a:pt x="52" y="0"/>
                    <a:pt x="52" y="0"/>
                    <a:pt x="52" y="0"/>
                  </a:cubicBezTo>
                  <a:cubicBezTo>
                    <a:pt x="52" y="0"/>
                    <a:pt x="52" y="0"/>
                    <a:pt x="51" y="0"/>
                  </a:cubicBezTo>
                  <a:cubicBezTo>
                    <a:pt x="51" y="0"/>
                    <a:pt x="51" y="0"/>
                    <a:pt x="51" y="0"/>
                  </a:cubicBezTo>
                  <a:cubicBezTo>
                    <a:pt x="51" y="0"/>
                    <a:pt x="51" y="0"/>
                    <a:pt x="51" y="0"/>
                  </a:cubicBezTo>
                  <a:cubicBezTo>
                    <a:pt x="51" y="0"/>
                    <a:pt x="51" y="0"/>
                    <a:pt x="51" y="0"/>
                  </a:cubicBezTo>
                  <a:cubicBezTo>
                    <a:pt x="50" y="0"/>
                    <a:pt x="50" y="0"/>
                    <a:pt x="50" y="0"/>
                  </a:cubicBezTo>
                  <a:cubicBezTo>
                    <a:pt x="50" y="0"/>
                    <a:pt x="50" y="0"/>
                    <a:pt x="50" y="0"/>
                  </a:cubicBezTo>
                  <a:cubicBezTo>
                    <a:pt x="47" y="1"/>
                    <a:pt x="45" y="3"/>
                    <a:pt x="43" y="5"/>
                  </a:cubicBezTo>
                  <a:cubicBezTo>
                    <a:pt x="43" y="5"/>
                    <a:pt x="43" y="5"/>
                    <a:pt x="43" y="5"/>
                  </a:cubicBezTo>
                  <a:cubicBezTo>
                    <a:pt x="42" y="7"/>
                    <a:pt x="42" y="9"/>
                    <a:pt x="42" y="11"/>
                  </a:cubicBezTo>
                  <a:cubicBezTo>
                    <a:pt x="42" y="11"/>
                    <a:pt x="42" y="11"/>
                    <a:pt x="42" y="11"/>
                  </a:cubicBezTo>
                  <a:cubicBezTo>
                    <a:pt x="42" y="15"/>
                    <a:pt x="44" y="21"/>
                    <a:pt x="44" y="22"/>
                  </a:cubicBezTo>
                  <a:cubicBezTo>
                    <a:pt x="44" y="22"/>
                    <a:pt x="44" y="22"/>
                    <a:pt x="44" y="22"/>
                  </a:cubicBezTo>
                  <a:cubicBezTo>
                    <a:pt x="45" y="22"/>
                    <a:pt x="45" y="23"/>
                    <a:pt x="45" y="23"/>
                  </a:cubicBezTo>
                  <a:cubicBezTo>
                    <a:pt x="45" y="24"/>
                    <a:pt x="45" y="24"/>
                    <a:pt x="45" y="24"/>
                  </a:cubicBezTo>
                  <a:cubicBezTo>
                    <a:pt x="45" y="25"/>
                    <a:pt x="45" y="25"/>
                    <a:pt x="45" y="25"/>
                  </a:cubicBezTo>
                  <a:cubicBezTo>
                    <a:pt x="45" y="25"/>
                    <a:pt x="45" y="25"/>
                    <a:pt x="45" y="25"/>
                  </a:cubicBezTo>
                  <a:cubicBezTo>
                    <a:pt x="45" y="25"/>
                    <a:pt x="45" y="25"/>
                    <a:pt x="45" y="26"/>
                  </a:cubicBezTo>
                  <a:cubicBezTo>
                    <a:pt x="45" y="26"/>
                    <a:pt x="45" y="26"/>
                    <a:pt x="45" y="26"/>
                  </a:cubicBezTo>
                  <a:cubicBezTo>
                    <a:pt x="45" y="26"/>
                    <a:pt x="45" y="26"/>
                    <a:pt x="44" y="27"/>
                  </a:cubicBezTo>
                  <a:cubicBezTo>
                    <a:pt x="44" y="27"/>
                    <a:pt x="44" y="27"/>
                    <a:pt x="44" y="27"/>
                  </a:cubicBezTo>
                  <a:cubicBezTo>
                    <a:pt x="44" y="27"/>
                    <a:pt x="44" y="27"/>
                    <a:pt x="44" y="27"/>
                  </a:cubicBezTo>
                  <a:cubicBezTo>
                    <a:pt x="44" y="27"/>
                    <a:pt x="44" y="27"/>
                    <a:pt x="44" y="27"/>
                  </a:cubicBezTo>
                  <a:cubicBezTo>
                    <a:pt x="44" y="28"/>
                    <a:pt x="43" y="28"/>
                    <a:pt x="43" y="28"/>
                  </a:cubicBezTo>
                  <a:cubicBezTo>
                    <a:pt x="43" y="28"/>
                    <a:pt x="43" y="28"/>
                    <a:pt x="43" y="28"/>
                  </a:cubicBezTo>
                  <a:cubicBezTo>
                    <a:pt x="43" y="28"/>
                    <a:pt x="43" y="28"/>
                    <a:pt x="42" y="28"/>
                  </a:cubicBezTo>
                  <a:cubicBezTo>
                    <a:pt x="42" y="28"/>
                    <a:pt x="42" y="28"/>
                    <a:pt x="42" y="28"/>
                  </a:cubicBezTo>
                  <a:cubicBezTo>
                    <a:pt x="42" y="29"/>
                    <a:pt x="42" y="29"/>
                    <a:pt x="42" y="29"/>
                  </a:cubicBezTo>
                  <a:cubicBezTo>
                    <a:pt x="42" y="29"/>
                    <a:pt x="42" y="29"/>
                    <a:pt x="42" y="29"/>
                  </a:cubicBezTo>
                  <a:cubicBezTo>
                    <a:pt x="42" y="29"/>
                    <a:pt x="42" y="29"/>
                    <a:pt x="41" y="29"/>
                  </a:cubicBezTo>
                  <a:cubicBezTo>
                    <a:pt x="41" y="29"/>
                    <a:pt x="41" y="29"/>
                    <a:pt x="41" y="29"/>
                  </a:cubicBezTo>
                  <a:cubicBezTo>
                    <a:pt x="41" y="29"/>
                    <a:pt x="41" y="29"/>
                    <a:pt x="41" y="29"/>
                  </a:cubicBezTo>
                  <a:cubicBezTo>
                    <a:pt x="41" y="29"/>
                    <a:pt x="41" y="29"/>
                    <a:pt x="41" y="29"/>
                  </a:cubicBezTo>
                  <a:cubicBezTo>
                    <a:pt x="41" y="29"/>
                    <a:pt x="41" y="29"/>
                    <a:pt x="40" y="29"/>
                  </a:cubicBezTo>
                  <a:cubicBezTo>
                    <a:pt x="40" y="29"/>
                    <a:pt x="40" y="29"/>
                    <a:pt x="40" y="29"/>
                  </a:cubicBezTo>
                  <a:cubicBezTo>
                    <a:pt x="40" y="29"/>
                    <a:pt x="40" y="29"/>
                    <a:pt x="39" y="29"/>
                  </a:cubicBezTo>
                  <a:cubicBezTo>
                    <a:pt x="8" y="29"/>
                    <a:pt x="8" y="29"/>
                    <a:pt x="8" y="29"/>
                  </a:cubicBezTo>
                  <a:cubicBezTo>
                    <a:pt x="8" y="29"/>
                    <a:pt x="8" y="29"/>
                    <a:pt x="8" y="29"/>
                  </a:cubicBezTo>
                  <a:cubicBezTo>
                    <a:pt x="0" y="29"/>
                    <a:pt x="0" y="29"/>
                    <a:pt x="0" y="29"/>
                  </a:cubicBezTo>
                  <a:cubicBezTo>
                    <a:pt x="0" y="35"/>
                    <a:pt x="0" y="35"/>
                    <a:pt x="0" y="35"/>
                  </a:cubicBezTo>
                  <a:cubicBezTo>
                    <a:pt x="0" y="36"/>
                    <a:pt x="0" y="36"/>
                    <a:pt x="0" y="37"/>
                  </a:cubicBezTo>
                  <a:cubicBezTo>
                    <a:pt x="0" y="69"/>
                    <a:pt x="0" y="69"/>
                    <a:pt x="0" y="69"/>
                  </a:cubicBezTo>
                  <a:cubicBezTo>
                    <a:pt x="0" y="72"/>
                    <a:pt x="2" y="74"/>
                    <a:pt x="5" y="74"/>
                  </a:cubicBezTo>
                  <a:cubicBezTo>
                    <a:pt x="6" y="74"/>
                    <a:pt x="6" y="74"/>
                    <a:pt x="7" y="74"/>
                  </a:cubicBezTo>
                  <a:cubicBezTo>
                    <a:pt x="7" y="74"/>
                    <a:pt x="14" y="71"/>
                    <a:pt x="17" y="71"/>
                  </a:cubicBezTo>
                  <a:cubicBezTo>
                    <a:pt x="18" y="71"/>
                    <a:pt x="18" y="71"/>
                    <a:pt x="18" y="71"/>
                  </a:cubicBezTo>
                  <a:cubicBezTo>
                    <a:pt x="18" y="71"/>
                    <a:pt x="18" y="71"/>
                    <a:pt x="18" y="71"/>
                  </a:cubicBezTo>
                  <a:cubicBezTo>
                    <a:pt x="18" y="71"/>
                    <a:pt x="19" y="71"/>
                    <a:pt x="19" y="71"/>
                  </a:cubicBezTo>
                  <a:cubicBezTo>
                    <a:pt x="19" y="71"/>
                    <a:pt x="19" y="71"/>
                    <a:pt x="19" y="71"/>
                  </a:cubicBezTo>
                  <a:cubicBezTo>
                    <a:pt x="19" y="71"/>
                    <a:pt x="19" y="71"/>
                    <a:pt x="19" y="71"/>
                  </a:cubicBezTo>
                  <a:cubicBezTo>
                    <a:pt x="19" y="71"/>
                    <a:pt x="19" y="71"/>
                    <a:pt x="19" y="71"/>
                  </a:cubicBezTo>
                  <a:cubicBezTo>
                    <a:pt x="20" y="71"/>
                    <a:pt x="20" y="71"/>
                    <a:pt x="20" y="71"/>
                  </a:cubicBezTo>
                  <a:cubicBezTo>
                    <a:pt x="20" y="71"/>
                    <a:pt x="20" y="71"/>
                    <a:pt x="20" y="71"/>
                  </a:cubicBezTo>
                  <a:cubicBezTo>
                    <a:pt x="20" y="71"/>
                    <a:pt x="20" y="71"/>
                    <a:pt x="20" y="71"/>
                  </a:cubicBezTo>
                  <a:cubicBezTo>
                    <a:pt x="21" y="71"/>
                    <a:pt x="21" y="71"/>
                    <a:pt x="21" y="71"/>
                  </a:cubicBezTo>
                  <a:cubicBezTo>
                    <a:pt x="21" y="71"/>
                    <a:pt x="21" y="71"/>
                    <a:pt x="21" y="71"/>
                  </a:cubicBezTo>
                  <a:cubicBezTo>
                    <a:pt x="21" y="71"/>
                    <a:pt x="21" y="71"/>
                    <a:pt x="21" y="71"/>
                  </a:cubicBezTo>
                  <a:cubicBezTo>
                    <a:pt x="22" y="71"/>
                    <a:pt x="22" y="71"/>
                    <a:pt x="22" y="71"/>
                  </a:cubicBezTo>
                  <a:cubicBezTo>
                    <a:pt x="22" y="72"/>
                    <a:pt x="22" y="72"/>
                    <a:pt x="22" y="72"/>
                  </a:cubicBezTo>
                  <a:cubicBezTo>
                    <a:pt x="22" y="72"/>
                    <a:pt x="22" y="72"/>
                    <a:pt x="22" y="72"/>
                  </a:cubicBezTo>
                  <a:cubicBezTo>
                    <a:pt x="22" y="72"/>
                    <a:pt x="22" y="72"/>
                    <a:pt x="22" y="72"/>
                  </a:cubicBezTo>
                  <a:cubicBezTo>
                    <a:pt x="23" y="72"/>
                    <a:pt x="23" y="72"/>
                    <a:pt x="23" y="72"/>
                  </a:cubicBezTo>
                  <a:cubicBezTo>
                    <a:pt x="23" y="72"/>
                    <a:pt x="23" y="72"/>
                    <a:pt x="23" y="72"/>
                  </a:cubicBezTo>
                  <a:cubicBezTo>
                    <a:pt x="23" y="72"/>
                    <a:pt x="23" y="72"/>
                    <a:pt x="23" y="72"/>
                  </a:cubicBezTo>
                  <a:cubicBezTo>
                    <a:pt x="23" y="72"/>
                    <a:pt x="23" y="72"/>
                    <a:pt x="23" y="72"/>
                  </a:cubicBezTo>
                  <a:cubicBezTo>
                    <a:pt x="24" y="72"/>
                    <a:pt x="24" y="72"/>
                    <a:pt x="24" y="72"/>
                  </a:cubicBezTo>
                  <a:cubicBezTo>
                    <a:pt x="24" y="73"/>
                    <a:pt x="24" y="73"/>
                    <a:pt x="24" y="73"/>
                  </a:cubicBezTo>
                  <a:cubicBezTo>
                    <a:pt x="24" y="73"/>
                    <a:pt x="24" y="73"/>
                    <a:pt x="24" y="73"/>
                  </a:cubicBezTo>
                  <a:cubicBezTo>
                    <a:pt x="24" y="73"/>
                    <a:pt x="24" y="73"/>
                    <a:pt x="24" y="73"/>
                  </a:cubicBezTo>
                  <a:cubicBezTo>
                    <a:pt x="25" y="73"/>
                    <a:pt x="26" y="74"/>
                    <a:pt x="26" y="74"/>
                  </a:cubicBezTo>
                  <a:cubicBezTo>
                    <a:pt x="26" y="74"/>
                    <a:pt x="26" y="74"/>
                    <a:pt x="26" y="74"/>
                  </a:cubicBezTo>
                  <a:cubicBezTo>
                    <a:pt x="28" y="76"/>
                    <a:pt x="29" y="79"/>
                    <a:pt x="29" y="82"/>
                  </a:cubicBezTo>
                  <a:cubicBezTo>
                    <a:pt x="29" y="87"/>
                    <a:pt x="26" y="92"/>
                    <a:pt x="21" y="93"/>
                  </a:cubicBezTo>
                  <a:cubicBezTo>
                    <a:pt x="21" y="93"/>
                    <a:pt x="20" y="94"/>
                    <a:pt x="19" y="94"/>
                  </a:cubicBezTo>
                  <a:cubicBezTo>
                    <a:pt x="19" y="94"/>
                    <a:pt x="19" y="94"/>
                    <a:pt x="19" y="94"/>
                  </a:cubicBezTo>
                  <a:cubicBezTo>
                    <a:pt x="19" y="94"/>
                    <a:pt x="19" y="94"/>
                    <a:pt x="19" y="94"/>
                  </a:cubicBezTo>
                  <a:cubicBezTo>
                    <a:pt x="19" y="94"/>
                    <a:pt x="19" y="94"/>
                    <a:pt x="19" y="94"/>
                  </a:cubicBezTo>
                  <a:cubicBezTo>
                    <a:pt x="19" y="94"/>
                    <a:pt x="19" y="94"/>
                    <a:pt x="18" y="94"/>
                  </a:cubicBezTo>
                  <a:cubicBezTo>
                    <a:pt x="18" y="94"/>
                    <a:pt x="18" y="94"/>
                    <a:pt x="18" y="94"/>
                  </a:cubicBezTo>
                  <a:cubicBezTo>
                    <a:pt x="18" y="94"/>
                    <a:pt x="18" y="94"/>
                    <a:pt x="18" y="94"/>
                  </a:cubicBezTo>
                  <a:cubicBezTo>
                    <a:pt x="18" y="94"/>
                    <a:pt x="18" y="94"/>
                    <a:pt x="17" y="94"/>
                  </a:cubicBezTo>
                  <a:cubicBezTo>
                    <a:pt x="14" y="94"/>
                    <a:pt x="7" y="91"/>
                    <a:pt x="7" y="91"/>
                  </a:cubicBezTo>
                  <a:cubicBezTo>
                    <a:pt x="6" y="91"/>
                    <a:pt x="6" y="90"/>
                    <a:pt x="5" y="90"/>
                  </a:cubicBezTo>
                  <a:cubicBezTo>
                    <a:pt x="2" y="90"/>
                    <a:pt x="0" y="92"/>
                    <a:pt x="0" y="96"/>
                  </a:cubicBezTo>
                  <a:cubicBezTo>
                    <a:pt x="0" y="97"/>
                    <a:pt x="0" y="97"/>
                    <a:pt x="0" y="97"/>
                  </a:cubicBezTo>
                  <a:cubicBezTo>
                    <a:pt x="0" y="99"/>
                    <a:pt x="0" y="99"/>
                    <a:pt x="0" y="99"/>
                  </a:cubicBezTo>
                  <a:cubicBezTo>
                    <a:pt x="0" y="127"/>
                    <a:pt x="0" y="127"/>
                    <a:pt x="0" y="127"/>
                  </a:cubicBezTo>
                  <a:cubicBezTo>
                    <a:pt x="0" y="128"/>
                    <a:pt x="0" y="129"/>
                    <a:pt x="0" y="129"/>
                  </a:cubicBezTo>
                  <a:cubicBezTo>
                    <a:pt x="0" y="136"/>
                    <a:pt x="0" y="136"/>
                    <a:pt x="0" y="136"/>
                  </a:cubicBezTo>
                  <a:cubicBezTo>
                    <a:pt x="8" y="136"/>
                    <a:pt x="8" y="136"/>
                    <a:pt x="8" y="136"/>
                  </a:cubicBezTo>
                  <a:cubicBezTo>
                    <a:pt x="39" y="136"/>
                    <a:pt x="39" y="136"/>
                    <a:pt x="39" y="136"/>
                  </a:cubicBezTo>
                  <a:cubicBezTo>
                    <a:pt x="40" y="136"/>
                    <a:pt x="40" y="136"/>
                    <a:pt x="40" y="136"/>
                  </a:cubicBezTo>
                  <a:cubicBezTo>
                    <a:pt x="40" y="136"/>
                    <a:pt x="40" y="136"/>
                    <a:pt x="40" y="136"/>
                  </a:cubicBezTo>
                  <a:cubicBezTo>
                    <a:pt x="40" y="136"/>
                    <a:pt x="41" y="136"/>
                    <a:pt x="41" y="136"/>
                  </a:cubicBezTo>
                  <a:cubicBezTo>
                    <a:pt x="41" y="136"/>
                    <a:pt x="41" y="136"/>
                    <a:pt x="41" y="136"/>
                  </a:cubicBezTo>
                  <a:cubicBezTo>
                    <a:pt x="42" y="135"/>
                    <a:pt x="43" y="135"/>
                    <a:pt x="44" y="134"/>
                  </a:cubicBezTo>
                  <a:cubicBezTo>
                    <a:pt x="44" y="133"/>
                    <a:pt x="44" y="133"/>
                    <a:pt x="44" y="133"/>
                  </a:cubicBezTo>
                  <a:cubicBezTo>
                    <a:pt x="44" y="133"/>
                    <a:pt x="44" y="133"/>
                    <a:pt x="44" y="133"/>
                  </a:cubicBezTo>
                  <a:cubicBezTo>
                    <a:pt x="44" y="133"/>
                    <a:pt x="44" y="133"/>
                    <a:pt x="44" y="133"/>
                  </a:cubicBezTo>
                  <a:cubicBezTo>
                    <a:pt x="44" y="133"/>
                    <a:pt x="44" y="133"/>
                    <a:pt x="44" y="133"/>
                  </a:cubicBezTo>
                  <a:cubicBezTo>
                    <a:pt x="45" y="133"/>
                    <a:pt x="45" y="133"/>
                    <a:pt x="45" y="133"/>
                  </a:cubicBezTo>
                  <a:cubicBezTo>
                    <a:pt x="45" y="133"/>
                    <a:pt x="45" y="133"/>
                    <a:pt x="45" y="133"/>
                  </a:cubicBezTo>
                  <a:cubicBezTo>
                    <a:pt x="45" y="133"/>
                    <a:pt x="45" y="133"/>
                    <a:pt x="45" y="133"/>
                  </a:cubicBezTo>
                  <a:cubicBezTo>
                    <a:pt x="45" y="132"/>
                    <a:pt x="45" y="132"/>
                    <a:pt x="45" y="132"/>
                  </a:cubicBezTo>
                  <a:cubicBezTo>
                    <a:pt x="45" y="132"/>
                    <a:pt x="45" y="132"/>
                    <a:pt x="45" y="132"/>
                  </a:cubicBezTo>
                  <a:cubicBezTo>
                    <a:pt x="45" y="132"/>
                    <a:pt x="45" y="132"/>
                    <a:pt x="45" y="132"/>
                  </a:cubicBezTo>
                  <a:cubicBezTo>
                    <a:pt x="45" y="132"/>
                    <a:pt x="45" y="132"/>
                    <a:pt x="45" y="132"/>
                  </a:cubicBezTo>
                  <a:cubicBezTo>
                    <a:pt x="45" y="132"/>
                    <a:pt x="45" y="132"/>
                    <a:pt x="45" y="132"/>
                  </a:cubicBezTo>
                  <a:cubicBezTo>
                    <a:pt x="45" y="132"/>
                    <a:pt x="45" y="132"/>
                    <a:pt x="45" y="132"/>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5" y="130"/>
                    <a:pt x="45" y="130"/>
                    <a:pt x="45" y="130"/>
                  </a:cubicBezTo>
                  <a:cubicBezTo>
                    <a:pt x="45" y="130"/>
                    <a:pt x="45" y="130"/>
                    <a:pt x="45" y="130"/>
                  </a:cubicBezTo>
                  <a:cubicBezTo>
                    <a:pt x="45" y="130"/>
                    <a:pt x="45" y="130"/>
                    <a:pt x="45" y="130"/>
                  </a:cubicBezTo>
                  <a:cubicBezTo>
                    <a:pt x="45" y="130"/>
                    <a:pt x="45" y="130"/>
                    <a:pt x="45" y="130"/>
                  </a:cubicBezTo>
                  <a:cubicBezTo>
                    <a:pt x="45" y="130"/>
                    <a:pt x="45" y="130"/>
                    <a:pt x="45" y="130"/>
                  </a:cubicBezTo>
                  <a:cubicBezTo>
                    <a:pt x="45" y="129"/>
                    <a:pt x="45" y="129"/>
                    <a:pt x="45" y="129"/>
                  </a:cubicBezTo>
                  <a:cubicBezTo>
                    <a:pt x="45" y="129"/>
                    <a:pt x="45" y="129"/>
                    <a:pt x="45" y="129"/>
                  </a:cubicBezTo>
                  <a:cubicBezTo>
                    <a:pt x="45" y="129"/>
                    <a:pt x="45" y="129"/>
                    <a:pt x="45" y="129"/>
                  </a:cubicBezTo>
                  <a:cubicBezTo>
                    <a:pt x="45" y="129"/>
                    <a:pt x="45" y="129"/>
                    <a:pt x="45" y="129"/>
                  </a:cubicBezTo>
                  <a:cubicBezTo>
                    <a:pt x="45" y="129"/>
                    <a:pt x="45" y="129"/>
                    <a:pt x="45" y="129"/>
                  </a:cubicBezTo>
                  <a:cubicBezTo>
                    <a:pt x="44" y="129"/>
                    <a:pt x="44" y="128"/>
                    <a:pt x="44" y="128"/>
                  </a:cubicBezTo>
                  <a:cubicBezTo>
                    <a:pt x="44" y="128"/>
                    <a:pt x="42" y="122"/>
                    <a:pt x="42" y="118"/>
                  </a:cubicBezTo>
                  <a:cubicBezTo>
                    <a:pt x="42" y="118"/>
                    <a:pt x="42" y="118"/>
                    <a:pt x="42" y="117"/>
                  </a:cubicBezTo>
                  <a:cubicBezTo>
                    <a:pt x="42" y="117"/>
                    <a:pt x="42" y="117"/>
                    <a:pt x="42" y="117"/>
                  </a:cubicBezTo>
                  <a:cubicBezTo>
                    <a:pt x="42" y="117"/>
                    <a:pt x="42" y="117"/>
                    <a:pt x="42" y="117"/>
                  </a:cubicBezTo>
                  <a:cubicBezTo>
                    <a:pt x="42" y="117"/>
                    <a:pt x="42" y="117"/>
                    <a:pt x="42" y="117"/>
                  </a:cubicBezTo>
                  <a:cubicBezTo>
                    <a:pt x="42" y="116"/>
                    <a:pt x="42" y="116"/>
                    <a:pt x="42" y="116"/>
                  </a:cubicBezTo>
                  <a:cubicBezTo>
                    <a:pt x="42" y="116"/>
                    <a:pt x="42" y="116"/>
                    <a:pt x="42" y="116"/>
                  </a:cubicBezTo>
                  <a:cubicBezTo>
                    <a:pt x="42" y="116"/>
                    <a:pt x="42" y="116"/>
                    <a:pt x="42" y="115"/>
                  </a:cubicBezTo>
                  <a:cubicBezTo>
                    <a:pt x="42" y="115"/>
                    <a:pt x="42" y="115"/>
                    <a:pt x="42" y="115"/>
                  </a:cubicBezTo>
                  <a:cubicBezTo>
                    <a:pt x="42" y="115"/>
                    <a:pt x="42" y="114"/>
                    <a:pt x="43" y="113"/>
                  </a:cubicBezTo>
                  <a:cubicBezTo>
                    <a:pt x="43" y="113"/>
                    <a:pt x="43" y="113"/>
                    <a:pt x="43" y="113"/>
                  </a:cubicBezTo>
                  <a:cubicBezTo>
                    <a:pt x="43" y="113"/>
                    <a:pt x="43" y="113"/>
                    <a:pt x="43" y="113"/>
                  </a:cubicBezTo>
                  <a:cubicBezTo>
                    <a:pt x="45" y="109"/>
                    <a:pt x="49" y="106"/>
                    <a:pt x="53" y="106"/>
                  </a:cubicBezTo>
                  <a:cubicBezTo>
                    <a:pt x="57" y="106"/>
                    <a:pt x="60" y="108"/>
                    <a:pt x="62" y="111"/>
                  </a:cubicBezTo>
                  <a:cubicBezTo>
                    <a:pt x="62" y="111"/>
                    <a:pt x="62" y="111"/>
                    <a:pt x="62" y="111"/>
                  </a:cubicBezTo>
                  <a:cubicBezTo>
                    <a:pt x="63" y="111"/>
                    <a:pt x="63" y="112"/>
                    <a:pt x="63" y="112"/>
                  </a:cubicBezTo>
                  <a:cubicBezTo>
                    <a:pt x="63" y="112"/>
                    <a:pt x="63" y="112"/>
                    <a:pt x="63" y="112"/>
                  </a:cubicBezTo>
                  <a:cubicBezTo>
                    <a:pt x="63" y="112"/>
                    <a:pt x="63" y="112"/>
                    <a:pt x="63" y="113"/>
                  </a:cubicBezTo>
                  <a:cubicBezTo>
                    <a:pt x="63" y="113"/>
                    <a:pt x="63" y="113"/>
                    <a:pt x="63" y="113"/>
                  </a:cubicBezTo>
                  <a:cubicBezTo>
                    <a:pt x="64" y="113"/>
                    <a:pt x="64" y="113"/>
                    <a:pt x="64" y="113"/>
                  </a:cubicBezTo>
                  <a:cubicBezTo>
                    <a:pt x="64" y="113"/>
                    <a:pt x="64" y="113"/>
                    <a:pt x="64" y="113"/>
                  </a:cubicBezTo>
                  <a:cubicBezTo>
                    <a:pt x="64" y="114"/>
                    <a:pt x="64" y="114"/>
                    <a:pt x="64" y="114"/>
                  </a:cubicBezTo>
                  <a:cubicBezTo>
                    <a:pt x="64" y="114"/>
                    <a:pt x="64" y="114"/>
                    <a:pt x="64" y="114"/>
                  </a:cubicBezTo>
                  <a:cubicBezTo>
                    <a:pt x="64" y="115"/>
                    <a:pt x="64" y="115"/>
                    <a:pt x="64" y="115"/>
                  </a:cubicBezTo>
                  <a:cubicBezTo>
                    <a:pt x="64" y="115"/>
                    <a:pt x="64" y="115"/>
                    <a:pt x="64" y="115"/>
                  </a:cubicBezTo>
                  <a:cubicBezTo>
                    <a:pt x="64" y="116"/>
                    <a:pt x="65" y="116"/>
                    <a:pt x="65" y="116"/>
                  </a:cubicBezTo>
                  <a:cubicBezTo>
                    <a:pt x="65" y="116"/>
                    <a:pt x="65" y="116"/>
                    <a:pt x="65" y="116"/>
                  </a:cubicBezTo>
                  <a:cubicBezTo>
                    <a:pt x="65" y="117"/>
                    <a:pt x="65" y="117"/>
                    <a:pt x="65" y="117"/>
                  </a:cubicBezTo>
                  <a:cubicBezTo>
                    <a:pt x="65" y="117"/>
                    <a:pt x="65" y="117"/>
                    <a:pt x="65" y="117"/>
                  </a:cubicBezTo>
                  <a:cubicBezTo>
                    <a:pt x="65" y="118"/>
                    <a:pt x="65" y="118"/>
                    <a:pt x="65" y="118"/>
                  </a:cubicBezTo>
                  <a:cubicBezTo>
                    <a:pt x="65" y="122"/>
                    <a:pt x="62" y="128"/>
                    <a:pt x="62" y="128"/>
                  </a:cubicBezTo>
                  <a:cubicBezTo>
                    <a:pt x="60" y="132"/>
                    <a:pt x="62" y="136"/>
                    <a:pt x="67" y="136"/>
                  </a:cubicBezTo>
                  <a:cubicBezTo>
                    <a:pt x="98" y="136"/>
                    <a:pt x="98" y="136"/>
                    <a:pt x="98" y="136"/>
                  </a:cubicBezTo>
                  <a:cubicBezTo>
                    <a:pt x="106" y="136"/>
                    <a:pt x="106" y="136"/>
                    <a:pt x="106" y="136"/>
                  </a:cubicBezTo>
                  <a:cubicBezTo>
                    <a:pt x="106" y="136"/>
                    <a:pt x="106" y="136"/>
                    <a:pt x="106" y="136"/>
                  </a:cubicBezTo>
                  <a:cubicBezTo>
                    <a:pt x="106" y="136"/>
                    <a:pt x="106" y="136"/>
                    <a:pt x="106" y="136"/>
                  </a:cubicBezTo>
                  <a:cubicBezTo>
                    <a:pt x="106" y="127"/>
                    <a:pt x="106" y="127"/>
                    <a:pt x="106" y="127"/>
                  </a:cubicBezTo>
                  <a:cubicBezTo>
                    <a:pt x="106" y="98"/>
                    <a:pt x="106" y="98"/>
                    <a:pt x="106" y="98"/>
                  </a:cubicBezTo>
                  <a:cubicBezTo>
                    <a:pt x="106" y="96"/>
                    <a:pt x="106" y="96"/>
                    <a:pt x="106" y="96"/>
                  </a:cubicBezTo>
                  <a:cubicBezTo>
                    <a:pt x="106" y="96"/>
                    <a:pt x="106" y="96"/>
                    <a:pt x="106" y="95"/>
                  </a:cubicBezTo>
                  <a:cubicBezTo>
                    <a:pt x="106" y="95"/>
                    <a:pt x="106" y="95"/>
                    <a:pt x="106" y="95"/>
                  </a:cubicBezTo>
                  <a:cubicBezTo>
                    <a:pt x="107" y="93"/>
                    <a:pt x="108" y="91"/>
                    <a:pt x="110" y="91"/>
                  </a:cubicBezTo>
                  <a:cubicBezTo>
                    <a:pt x="110" y="91"/>
                    <a:pt x="110" y="91"/>
                    <a:pt x="110" y="91"/>
                  </a:cubicBezTo>
                  <a:cubicBezTo>
                    <a:pt x="110" y="91"/>
                    <a:pt x="110" y="91"/>
                    <a:pt x="111" y="90"/>
                  </a:cubicBezTo>
                  <a:cubicBezTo>
                    <a:pt x="111" y="90"/>
                    <a:pt x="111" y="90"/>
                    <a:pt x="111" y="90"/>
                  </a:cubicBezTo>
                  <a:cubicBezTo>
                    <a:pt x="111" y="90"/>
                    <a:pt x="111" y="90"/>
                    <a:pt x="111" y="90"/>
                  </a:cubicBezTo>
                  <a:cubicBezTo>
                    <a:pt x="111" y="90"/>
                    <a:pt x="111" y="90"/>
                    <a:pt x="111" y="90"/>
                  </a:cubicBezTo>
                  <a:cubicBezTo>
                    <a:pt x="111" y="90"/>
                    <a:pt x="111" y="90"/>
                    <a:pt x="111" y="90"/>
                  </a:cubicBezTo>
                  <a:cubicBezTo>
                    <a:pt x="111" y="90"/>
                    <a:pt x="111" y="90"/>
                    <a:pt x="111" y="90"/>
                  </a:cubicBezTo>
                  <a:cubicBezTo>
                    <a:pt x="111" y="90"/>
                    <a:pt x="111" y="90"/>
                    <a:pt x="111" y="90"/>
                  </a:cubicBezTo>
                  <a:cubicBezTo>
                    <a:pt x="112" y="90"/>
                    <a:pt x="112" y="90"/>
                    <a:pt x="112" y="90"/>
                  </a:cubicBezTo>
                  <a:cubicBezTo>
                    <a:pt x="112" y="90"/>
                    <a:pt x="112" y="90"/>
                    <a:pt x="112" y="90"/>
                  </a:cubicBezTo>
                  <a:cubicBezTo>
                    <a:pt x="112" y="90"/>
                    <a:pt x="112" y="90"/>
                    <a:pt x="112" y="90"/>
                  </a:cubicBezTo>
                  <a:cubicBezTo>
                    <a:pt x="112" y="91"/>
                    <a:pt x="112" y="91"/>
                    <a:pt x="112" y="91"/>
                  </a:cubicBezTo>
                  <a:cubicBezTo>
                    <a:pt x="112" y="91"/>
                    <a:pt x="112" y="91"/>
                    <a:pt x="112" y="91"/>
                  </a:cubicBezTo>
                  <a:cubicBezTo>
                    <a:pt x="112" y="91"/>
                    <a:pt x="112" y="91"/>
                    <a:pt x="112" y="91"/>
                  </a:cubicBezTo>
                  <a:cubicBezTo>
                    <a:pt x="113" y="91"/>
                    <a:pt x="113" y="91"/>
                    <a:pt x="113" y="91"/>
                  </a:cubicBezTo>
                  <a:cubicBezTo>
                    <a:pt x="113" y="91"/>
                    <a:pt x="113" y="91"/>
                    <a:pt x="113" y="91"/>
                  </a:cubicBezTo>
                  <a:cubicBezTo>
                    <a:pt x="113" y="91"/>
                    <a:pt x="113" y="91"/>
                    <a:pt x="113" y="91"/>
                  </a:cubicBezTo>
                  <a:cubicBezTo>
                    <a:pt x="113" y="91"/>
                    <a:pt x="113" y="91"/>
                    <a:pt x="113" y="91"/>
                  </a:cubicBezTo>
                  <a:cubicBezTo>
                    <a:pt x="113" y="91"/>
                    <a:pt x="113" y="91"/>
                    <a:pt x="113" y="91"/>
                  </a:cubicBezTo>
                  <a:cubicBezTo>
                    <a:pt x="113" y="91"/>
                    <a:pt x="113" y="91"/>
                    <a:pt x="113" y="91"/>
                  </a:cubicBezTo>
                  <a:cubicBezTo>
                    <a:pt x="114" y="91"/>
                    <a:pt x="114" y="91"/>
                    <a:pt x="114" y="91"/>
                  </a:cubicBezTo>
                  <a:cubicBezTo>
                    <a:pt x="114" y="91"/>
                    <a:pt x="114" y="91"/>
                    <a:pt x="114" y="91"/>
                  </a:cubicBezTo>
                  <a:cubicBezTo>
                    <a:pt x="114" y="91"/>
                    <a:pt x="114" y="91"/>
                    <a:pt x="114" y="91"/>
                  </a:cubicBezTo>
                  <a:cubicBezTo>
                    <a:pt x="114" y="91"/>
                    <a:pt x="114" y="91"/>
                    <a:pt x="114" y="91"/>
                  </a:cubicBezTo>
                  <a:cubicBezTo>
                    <a:pt x="114" y="91"/>
                    <a:pt x="114" y="91"/>
                    <a:pt x="114" y="91"/>
                  </a:cubicBezTo>
                  <a:cubicBezTo>
                    <a:pt x="114" y="91"/>
                    <a:pt x="114" y="91"/>
                    <a:pt x="114" y="91"/>
                  </a:cubicBezTo>
                  <a:cubicBezTo>
                    <a:pt x="114" y="91"/>
                    <a:pt x="114" y="91"/>
                    <a:pt x="114" y="91"/>
                  </a:cubicBezTo>
                  <a:cubicBezTo>
                    <a:pt x="114" y="91"/>
                    <a:pt x="114" y="91"/>
                    <a:pt x="114" y="91"/>
                  </a:cubicBezTo>
                  <a:cubicBezTo>
                    <a:pt x="115" y="92"/>
                    <a:pt x="118" y="92"/>
                    <a:pt x="120" y="93"/>
                  </a:cubicBezTo>
                  <a:cubicBezTo>
                    <a:pt x="120" y="93"/>
                    <a:pt x="120" y="93"/>
                    <a:pt x="120" y="93"/>
                  </a:cubicBezTo>
                  <a:cubicBezTo>
                    <a:pt x="120" y="93"/>
                    <a:pt x="120" y="93"/>
                    <a:pt x="120" y="93"/>
                  </a:cubicBezTo>
                  <a:cubicBezTo>
                    <a:pt x="120" y="93"/>
                    <a:pt x="120" y="93"/>
                    <a:pt x="120" y="93"/>
                  </a:cubicBezTo>
                  <a:cubicBezTo>
                    <a:pt x="120" y="93"/>
                    <a:pt x="121" y="93"/>
                    <a:pt x="121" y="93"/>
                  </a:cubicBezTo>
                  <a:cubicBezTo>
                    <a:pt x="121" y="93"/>
                    <a:pt x="121" y="93"/>
                    <a:pt x="121" y="93"/>
                  </a:cubicBezTo>
                  <a:cubicBezTo>
                    <a:pt x="122" y="94"/>
                    <a:pt x="123" y="94"/>
                    <a:pt x="124" y="94"/>
                  </a:cubicBezTo>
                  <a:cubicBezTo>
                    <a:pt x="126" y="94"/>
                    <a:pt x="127" y="93"/>
                    <a:pt x="129" y="93"/>
                  </a:cubicBezTo>
                  <a:cubicBezTo>
                    <a:pt x="129" y="93"/>
                    <a:pt x="129" y="93"/>
                    <a:pt x="129" y="93"/>
                  </a:cubicBezTo>
                  <a:cubicBezTo>
                    <a:pt x="130" y="92"/>
                    <a:pt x="130" y="92"/>
                    <a:pt x="131" y="92"/>
                  </a:cubicBezTo>
                  <a:cubicBezTo>
                    <a:pt x="131" y="92"/>
                    <a:pt x="131" y="92"/>
                    <a:pt x="131" y="92"/>
                  </a:cubicBezTo>
                  <a:cubicBezTo>
                    <a:pt x="131" y="92"/>
                    <a:pt x="131" y="91"/>
                    <a:pt x="132" y="91"/>
                  </a:cubicBezTo>
                  <a:cubicBezTo>
                    <a:pt x="132" y="91"/>
                    <a:pt x="132" y="91"/>
                    <a:pt x="132" y="91"/>
                  </a:cubicBezTo>
                  <a:cubicBezTo>
                    <a:pt x="132" y="90"/>
                    <a:pt x="133" y="90"/>
                    <a:pt x="133" y="89"/>
                  </a:cubicBezTo>
                  <a:cubicBezTo>
                    <a:pt x="133" y="89"/>
                    <a:pt x="133" y="89"/>
                    <a:pt x="133" y="89"/>
                  </a:cubicBezTo>
                  <a:cubicBezTo>
                    <a:pt x="133" y="89"/>
                    <a:pt x="133" y="89"/>
                    <a:pt x="133" y="89"/>
                  </a:cubicBezTo>
                  <a:cubicBezTo>
                    <a:pt x="133" y="89"/>
                    <a:pt x="133" y="89"/>
                    <a:pt x="133" y="89"/>
                  </a:cubicBezTo>
                  <a:cubicBezTo>
                    <a:pt x="134" y="89"/>
                    <a:pt x="134" y="88"/>
                    <a:pt x="134" y="88"/>
                  </a:cubicBezTo>
                  <a:cubicBezTo>
                    <a:pt x="134" y="88"/>
                    <a:pt x="134" y="88"/>
                    <a:pt x="134" y="88"/>
                  </a:cubicBezTo>
                  <a:cubicBezTo>
                    <a:pt x="134" y="88"/>
                    <a:pt x="134" y="88"/>
                    <a:pt x="134" y="87"/>
                  </a:cubicBezTo>
                  <a:cubicBezTo>
                    <a:pt x="134" y="87"/>
                    <a:pt x="134" y="87"/>
                    <a:pt x="134" y="87"/>
                  </a:cubicBezTo>
                  <a:cubicBezTo>
                    <a:pt x="134" y="87"/>
                    <a:pt x="135" y="87"/>
                    <a:pt x="135" y="87"/>
                  </a:cubicBezTo>
                  <a:cubicBezTo>
                    <a:pt x="135" y="86"/>
                    <a:pt x="135" y="86"/>
                    <a:pt x="135" y="86"/>
                  </a:cubicBezTo>
                  <a:cubicBezTo>
                    <a:pt x="135" y="86"/>
                    <a:pt x="135" y="86"/>
                    <a:pt x="135" y="86"/>
                  </a:cubicBezTo>
                  <a:cubicBezTo>
                    <a:pt x="135" y="86"/>
                    <a:pt x="135" y="86"/>
                    <a:pt x="135" y="86"/>
                  </a:cubicBezTo>
                  <a:cubicBezTo>
                    <a:pt x="135" y="86"/>
                    <a:pt x="135" y="85"/>
                    <a:pt x="135" y="85"/>
                  </a:cubicBezTo>
                  <a:cubicBezTo>
                    <a:pt x="135" y="85"/>
                    <a:pt x="135" y="85"/>
                    <a:pt x="135" y="85"/>
                  </a:cubicBezTo>
                  <a:cubicBezTo>
                    <a:pt x="135" y="85"/>
                    <a:pt x="135" y="84"/>
                    <a:pt x="135" y="84"/>
                  </a:cubicBezTo>
                  <a:cubicBezTo>
                    <a:pt x="135" y="84"/>
                    <a:pt x="135" y="84"/>
                    <a:pt x="135" y="84"/>
                  </a:cubicBezTo>
                  <a:cubicBezTo>
                    <a:pt x="136" y="84"/>
                    <a:pt x="136" y="84"/>
                    <a:pt x="136" y="83"/>
                  </a:cubicBezTo>
                  <a:cubicBezTo>
                    <a:pt x="136" y="83"/>
                    <a:pt x="136" y="83"/>
                    <a:pt x="136" y="83"/>
                  </a:cubicBezTo>
                  <a:cubicBezTo>
                    <a:pt x="136" y="83"/>
                    <a:pt x="136" y="82"/>
                    <a:pt x="136" y="82"/>
                  </a:cubicBezTo>
                  <a:cubicBezTo>
                    <a:pt x="136" y="76"/>
                    <a:pt x="130" y="71"/>
                    <a:pt x="124" y="71"/>
                  </a:cubicBezTo>
                  <a:cubicBezTo>
                    <a:pt x="120" y="71"/>
                    <a:pt x="114" y="74"/>
                    <a:pt x="114" y="74"/>
                  </a:cubicBezTo>
                  <a:cubicBezTo>
                    <a:pt x="113" y="74"/>
                    <a:pt x="112" y="74"/>
                    <a:pt x="111" y="74"/>
                  </a:cubicBezTo>
                  <a:cubicBezTo>
                    <a:pt x="108" y="74"/>
                    <a:pt x="106" y="72"/>
                    <a:pt x="106" y="69"/>
                  </a:cubicBezTo>
                  <a:cubicBezTo>
                    <a:pt x="106" y="37"/>
                    <a:pt x="106" y="37"/>
                    <a:pt x="106" y="37"/>
                  </a:cubicBezTo>
                  <a:cubicBezTo>
                    <a:pt x="106" y="37"/>
                    <a:pt x="106" y="37"/>
                    <a:pt x="106" y="37"/>
                  </a:cubicBezTo>
                  <a:cubicBezTo>
                    <a:pt x="106" y="29"/>
                    <a:pt x="106" y="29"/>
                    <a:pt x="106" y="29"/>
                  </a:cubicBezTo>
                  <a:cubicBezTo>
                    <a:pt x="98" y="29"/>
                    <a:pt x="98" y="29"/>
                    <a:pt x="98" y="29"/>
                  </a:cubicBezTo>
                  <a:cubicBezTo>
                    <a:pt x="98" y="29"/>
                    <a:pt x="98" y="29"/>
                    <a:pt x="98" y="29"/>
                  </a:cubicBezTo>
                  <a:cubicBezTo>
                    <a:pt x="67" y="29"/>
                    <a:pt x="67" y="29"/>
                    <a:pt x="67" y="29"/>
                  </a:cubicBezTo>
                  <a:cubicBezTo>
                    <a:pt x="62" y="29"/>
                    <a:pt x="60" y="26"/>
                    <a:pt x="62" y="22"/>
                  </a:cubicBezTo>
                  <a:cubicBezTo>
                    <a:pt x="62" y="22"/>
                    <a:pt x="62" y="22"/>
                    <a:pt x="62" y="22"/>
                  </a:cubicBezTo>
                  <a:cubicBezTo>
                    <a:pt x="62" y="21"/>
                    <a:pt x="65" y="15"/>
                    <a:pt x="65" y="11"/>
                  </a:cubicBezTo>
                  <a:cubicBezTo>
                    <a:pt x="65" y="11"/>
                    <a:pt x="65" y="11"/>
                    <a:pt x="65" y="11"/>
                  </a:cubicBezTo>
                  <a:cubicBezTo>
                    <a:pt x="65" y="9"/>
                    <a:pt x="64" y="7"/>
                    <a:pt x="63" y="5"/>
                  </a:cubicBezTo>
                  <a:cubicBezTo>
                    <a:pt x="63" y="5"/>
                    <a:pt x="63" y="5"/>
                    <a:pt x="63" y="5"/>
                  </a:cubicBezTo>
                  <a:cubicBezTo>
                    <a:pt x="61" y="2"/>
                    <a:pt x="57" y="0"/>
                    <a:pt x="53" y="0"/>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47" name="Freeform 13"/>
            <p:cNvSpPr>
              <a:spLocks/>
            </p:cNvSpPr>
            <p:nvPr/>
          </p:nvSpPr>
          <p:spPr bwMode="auto">
            <a:xfrm>
              <a:off x="7618413" y="2687638"/>
              <a:ext cx="512763" cy="519112"/>
            </a:xfrm>
            <a:custGeom>
              <a:avLst/>
              <a:gdLst>
                <a:gd name="T0" fmla="*/ 135 w 135"/>
                <a:gd name="T1" fmla="*/ 51 h 136"/>
                <a:gd name="T2" fmla="*/ 135 w 135"/>
                <a:gd name="T3" fmla="*/ 50 h 136"/>
                <a:gd name="T4" fmla="*/ 124 w 135"/>
                <a:gd name="T5" fmla="*/ 42 h 136"/>
                <a:gd name="T6" fmla="*/ 111 w 135"/>
                <a:gd name="T7" fmla="*/ 45 h 136"/>
                <a:gd name="T8" fmla="*/ 109 w 135"/>
                <a:gd name="T9" fmla="*/ 45 h 136"/>
                <a:gd name="T10" fmla="*/ 108 w 135"/>
                <a:gd name="T11" fmla="*/ 44 h 136"/>
                <a:gd name="T12" fmla="*/ 107 w 135"/>
                <a:gd name="T13" fmla="*/ 43 h 136"/>
                <a:gd name="T14" fmla="*/ 107 w 135"/>
                <a:gd name="T15" fmla="*/ 42 h 136"/>
                <a:gd name="T16" fmla="*/ 106 w 135"/>
                <a:gd name="T17" fmla="*/ 41 h 136"/>
                <a:gd name="T18" fmla="*/ 106 w 135"/>
                <a:gd name="T19" fmla="*/ 8 h 136"/>
                <a:gd name="T20" fmla="*/ 98 w 135"/>
                <a:gd name="T21" fmla="*/ 0 h 136"/>
                <a:gd name="T22" fmla="*/ 62 w 135"/>
                <a:gd name="T23" fmla="*/ 7 h 136"/>
                <a:gd name="T24" fmla="*/ 65 w 135"/>
                <a:gd name="T25" fmla="*/ 19 h 136"/>
                <a:gd name="T26" fmla="*/ 64 w 135"/>
                <a:gd name="T27" fmla="*/ 20 h 136"/>
                <a:gd name="T28" fmla="*/ 64 w 135"/>
                <a:gd name="T29" fmla="*/ 21 h 136"/>
                <a:gd name="T30" fmla="*/ 64 w 135"/>
                <a:gd name="T31" fmla="*/ 22 h 136"/>
                <a:gd name="T32" fmla="*/ 63 w 135"/>
                <a:gd name="T33" fmla="*/ 23 h 136"/>
                <a:gd name="T34" fmla="*/ 62 w 135"/>
                <a:gd name="T35" fmla="*/ 24 h 136"/>
                <a:gd name="T36" fmla="*/ 53 w 135"/>
                <a:gd name="T37" fmla="*/ 29 h 136"/>
                <a:gd name="T38" fmla="*/ 42 w 135"/>
                <a:gd name="T39" fmla="*/ 19 h 136"/>
                <a:gd name="T40" fmla="*/ 41 w 135"/>
                <a:gd name="T41" fmla="*/ 18 h 136"/>
                <a:gd name="T42" fmla="*/ 39 w 135"/>
                <a:gd name="T43" fmla="*/ 0 h 136"/>
                <a:gd name="T44" fmla="*/ 6 w 135"/>
                <a:gd name="T45" fmla="*/ 0 h 136"/>
                <a:gd name="T46" fmla="*/ 0 w 135"/>
                <a:gd name="T47" fmla="*/ 40 h 136"/>
                <a:gd name="T48" fmla="*/ 2 w 135"/>
                <a:gd name="T49" fmla="*/ 44 h 136"/>
                <a:gd name="T50" fmla="*/ 2 w 135"/>
                <a:gd name="T51" fmla="*/ 45 h 136"/>
                <a:gd name="T52" fmla="*/ 3 w 135"/>
                <a:gd name="T53" fmla="*/ 45 h 136"/>
                <a:gd name="T54" fmla="*/ 4 w 135"/>
                <a:gd name="T55" fmla="*/ 45 h 136"/>
                <a:gd name="T56" fmla="*/ 5 w 135"/>
                <a:gd name="T57" fmla="*/ 45 h 136"/>
                <a:gd name="T58" fmla="*/ 5 w 135"/>
                <a:gd name="T59" fmla="*/ 45 h 136"/>
                <a:gd name="T60" fmla="*/ 6 w 135"/>
                <a:gd name="T61" fmla="*/ 45 h 136"/>
                <a:gd name="T62" fmla="*/ 7 w 135"/>
                <a:gd name="T63" fmla="*/ 44 h 136"/>
                <a:gd name="T64" fmla="*/ 18 w 135"/>
                <a:gd name="T65" fmla="*/ 42 h 136"/>
                <a:gd name="T66" fmla="*/ 20 w 135"/>
                <a:gd name="T67" fmla="*/ 42 h 136"/>
                <a:gd name="T68" fmla="*/ 23 w 135"/>
                <a:gd name="T69" fmla="*/ 43 h 136"/>
                <a:gd name="T70" fmla="*/ 23 w 135"/>
                <a:gd name="T71" fmla="*/ 63 h 136"/>
                <a:gd name="T72" fmla="*/ 22 w 135"/>
                <a:gd name="T73" fmla="*/ 64 h 136"/>
                <a:gd name="T74" fmla="*/ 20 w 135"/>
                <a:gd name="T75" fmla="*/ 64 h 136"/>
                <a:gd name="T76" fmla="*/ 18 w 135"/>
                <a:gd name="T77" fmla="*/ 65 h 136"/>
                <a:gd name="T78" fmla="*/ 0 w 135"/>
                <a:gd name="T79" fmla="*/ 67 h 136"/>
                <a:gd name="T80" fmla="*/ 0 w 135"/>
                <a:gd name="T81" fmla="*/ 106 h 136"/>
                <a:gd name="T82" fmla="*/ 37 w 135"/>
                <a:gd name="T83" fmla="*/ 107 h 136"/>
                <a:gd name="T84" fmla="*/ 45 w 135"/>
                <a:gd name="T85" fmla="*/ 110 h 136"/>
                <a:gd name="T86" fmla="*/ 45 w 135"/>
                <a:gd name="T87" fmla="*/ 111 h 136"/>
                <a:gd name="T88" fmla="*/ 45 w 135"/>
                <a:gd name="T89" fmla="*/ 112 h 136"/>
                <a:gd name="T90" fmla="*/ 45 w 135"/>
                <a:gd name="T91" fmla="*/ 113 h 136"/>
                <a:gd name="T92" fmla="*/ 45 w 135"/>
                <a:gd name="T93" fmla="*/ 113 h 136"/>
                <a:gd name="T94" fmla="*/ 44 w 135"/>
                <a:gd name="T95" fmla="*/ 114 h 136"/>
                <a:gd name="T96" fmla="*/ 44 w 135"/>
                <a:gd name="T97" fmla="*/ 114 h 136"/>
                <a:gd name="T98" fmla="*/ 43 w 135"/>
                <a:gd name="T99" fmla="*/ 129 h 136"/>
                <a:gd name="T100" fmla="*/ 44 w 135"/>
                <a:gd name="T101" fmla="*/ 132 h 136"/>
                <a:gd name="T102" fmla="*/ 46 w 135"/>
                <a:gd name="T103" fmla="*/ 133 h 136"/>
                <a:gd name="T104" fmla="*/ 47 w 135"/>
                <a:gd name="T105" fmla="*/ 134 h 136"/>
                <a:gd name="T106" fmla="*/ 49 w 135"/>
                <a:gd name="T107" fmla="*/ 135 h 136"/>
                <a:gd name="T108" fmla="*/ 50 w 135"/>
                <a:gd name="T109" fmla="*/ 135 h 136"/>
                <a:gd name="T110" fmla="*/ 52 w 135"/>
                <a:gd name="T111" fmla="*/ 135 h 136"/>
                <a:gd name="T112" fmla="*/ 62 w 135"/>
                <a:gd name="T113" fmla="*/ 114 h 136"/>
                <a:gd name="T114" fmla="*/ 106 w 135"/>
                <a:gd name="T115" fmla="*/ 98 h 136"/>
                <a:gd name="T116" fmla="*/ 114 w 135"/>
                <a:gd name="T117" fmla="*/ 62 h 136"/>
                <a:gd name="T118" fmla="*/ 135 w 135"/>
                <a:gd name="T119" fmla="*/ 5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 h="136">
                  <a:moveTo>
                    <a:pt x="135" y="52"/>
                  </a:moveTo>
                  <a:cubicBezTo>
                    <a:pt x="135" y="52"/>
                    <a:pt x="135" y="52"/>
                    <a:pt x="135" y="52"/>
                  </a:cubicBezTo>
                  <a:cubicBezTo>
                    <a:pt x="135" y="52"/>
                    <a:pt x="135" y="52"/>
                    <a:pt x="135" y="52"/>
                  </a:cubicBezTo>
                  <a:cubicBezTo>
                    <a:pt x="135" y="51"/>
                    <a:pt x="135" y="51"/>
                    <a:pt x="135" y="51"/>
                  </a:cubicBezTo>
                  <a:cubicBezTo>
                    <a:pt x="135" y="51"/>
                    <a:pt x="135" y="51"/>
                    <a:pt x="135" y="51"/>
                  </a:cubicBezTo>
                  <a:cubicBezTo>
                    <a:pt x="135" y="51"/>
                    <a:pt x="135" y="51"/>
                    <a:pt x="135" y="51"/>
                  </a:cubicBezTo>
                  <a:cubicBezTo>
                    <a:pt x="135" y="50"/>
                    <a:pt x="135" y="50"/>
                    <a:pt x="135" y="50"/>
                  </a:cubicBezTo>
                  <a:cubicBezTo>
                    <a:pt x="135" y="50"/>
                    <a:pt x="135" y="50"/>
                    <a:pt x="135" y="50"/>
                  </a:cubicBezTo>
                  <a:cubicBezTo>
                    <a:pt x="135" y="50"/>
                    <a:pt x="135" y="50"/>
                    <a:pt x="135" y="50"/>
                  </a:cubicBezTo>
                  <a:cubicBezTo>
                    <a:pt x="134" y="47"/>
                    <a:pt x="132" y="45"/>
                    <a:pt x="130" y="44"/>
                  </a:cubicBezTo>
                  <a:cubicBezTo>
                    <a:pt x="130" y="43"/>
                    <a:pt x="130" y="43"/>
                    <a:pt x="130" y="43"/>
                  </a:cubicBezTo>
                  <a:cubicBezTo>
                    <a:pt x="128" y="42"/>
                    <a:pt x="126" y="42"/>
                    <a:pt x="124" y="42"/>
                  </a:cubicBezTo>
                  <a:cubicBezTo>
                    <a:pt x="120" y="42"/>
                    <a:pt x="114" y="44"/>
                    <a:pt x="114" y="44"/>
                  </a:cubicBezTo>
                  <a:cubicBezTo>
                    <a:pt x="114" y="44"/>
                    <a:pt x="114" y="44"/>
                    <a:pt x="114" y="44"/>
                  </a:cubicBezTo>
                  <a:cubicBezTo>
                    <a:pt x="113" y="45"/>
                    <a:pt x="112" y="45"/>
                    <a:pt x="112" y="45"/>
                  </a:cubicBezTo>
                  <a:cubicBezTo>
                    <a:pt x="112" y="45"/>
                    <a:pt x="111" y="45"/>
                    <a:pt x="111" y="45"/>
                  </a:cubicBezTo>
                  <a:cubicBezTo>
                    <a:pt x="111" y="45"/>
                    <a:pt x="111" y="45"/>
                    <a:pt x="110" y="45"/>
                  </a:cubicBezTo>
                  <a:cubicBezTo>
                    <a:pt x="110" y="45"/>
                    <a:pt x="110" y="45"/>
                    <a:pt x="110" y="45"/>
                  </a:cubicBezTo>
                  <a:cubicBezTo>
                    <a:pt x="110" y="45"/>
                    <a:pt x="110" y="45"/>
                    <a:pt x="109" y="45"/>
                  </a:cubicBezTo>
                  <a:cubicBezTo>
                    <a:pt x="109" y="45"/>
                    <a:pt x="109" y="45"/>
                    <a:pt x="109" y="45"/>
                  </a:cubicBezTo>
                  <a:cubicBezTo>
                    <a:pt x="109" y="45"/>
                    <a:pt x="109" y="45"/>
                    <a:pt x="109" y="44"/>
                  </a:cubicBezTo>
                  <a:cubicBezTo>
                    <a:pt x="109" y="44"/>
                    <a:pt x="109" y="44"/>
                    <a:pt x="109" y="44"/>
                  </a:cubicBezTo>
                  <a:cubicBezTo>
                    <a:pt x="108" y="44"/>
                    <a:pt x="108" y="44"/>
                    <a:pt x="108" y="44"/>
                  </a:cubicBezTo>
                  <a:cubicBezTo>
                    <a:pt x="108" y="44"/>
                    <a:pt x="108" y="44"/>
                    <a:pt x="108" y="44"/>
                  </a:cubicBezTo>
                  <a:cubicBezTo>
                    <a:pt x="108" y="44"/>
                    <a:pt x="107" y="44"/>
                    <a:pt x="107" y="43"/>
                  </a:cubicBezTo>
                  <a:cubicBezTo>
                    <a:pt x="107" y="43"/>
                    <a:pt x="107" y="43"/>
                    <a:pt x="107" y="43"/>
                  </a:cubicBezTo>
                  <a:cubicBezTo>
                    <a:pt x="107" y="43"/>
                    <a:pt x="107" y="43"/>
                    <a:pt x="107" y="43"/>
                  </a:cubicBezTo>
                  <a:cubicBezTo>
                    <a:pt x="107" y="43"/>
                    <a:pt x="107" y="43"/>
                    <a:pt x="107" y="43"/>
                  </a:cubicBezTo>
                  <a:cubicBezTo>
                    <a:pt x="107" y="43"/>
                    <a:pt x="107" y="43"/>
                    <a:pt x="107" y="42"/>
                  </a:cubicBezTo>
                  <a:cubicBezTo>
                    <a:pt x="107" y="42"/>
                    <a:pt x="107" y="42"/>
                    <a:pt x="107" y="42"/>
                  </a:cubicBezTo>
                  <a:cubicBezTo>
                    <a:pt x="107" y="42"/>
                    <a:pt x="107" y="42"/>
                    <a:pt x="107" y="42"/>
                  </a:cubicBezTo>
                  <a:cubicBezTo>
                    <a:pt x="107" y="42"/>
                    <a:pt x="107" y="42"/>
                    <a:pt x="107" y="42"/>
                  </a:cubicBezTo>
                  <a:cubicBezTo>
                    <a:pt x="107" y="42"/>
                    <a:pt x="107" y="42"/>
                    <a:pt x="107" y="42"/>
                  </a:cubicBezTo>
                  <a:cubicBezTo>
                    <a:pt x="107" y="41"/>
                    <a:pt x="107" y="41"/>
                    <a:pt x="107" y="41"/>
                  </a:cubicBezTo>
                  <a:cubicBezTo>
                    <a:pt x="106" y="41"/>
                    <a:pt x="106" y="41"/>
                    <a:pt x="106" y="41"/>
                  </a:cubicBezTo>
                  <a:cubicBezTo>
                    <a:pt x="106" y="41"/>
                    <a:pt x="106" y="41"/>
                    <a:pt x="106" y="41"/>
                  </a:cubicBezTo>
                  <a:cubicBezTo>
                    <a:pt x="106" y="41"/>
                    <a:pt x="106" y="40"/>
                    <a:pt x="106" y="40"/>
                  </a:cubicBezTo>
                  <a:cubicBezTo>
                    <a:pt x="106" y="40"/>
                    <a:pt x="106" y="40"/>
                    <a:pt x="106" y="40"/>
                  </a:cubicBezTo>
                  <a:cubicBezTo>
                    <a:pt x="106" y="40"/>
                    <a:pt x="106" y="40"/>
                    <a:pt x="106" y="40"/>
                  </a:cubicBezTo>
                  <a:cubicBezTo>
                    <a:pt x="106" y="8"/>
                    <a:pt x="106" y="8"/>
                    <a:pt x="106" y="8"/>
                  </a:cubicBezTo>
                  <a:cubicBezTo>
                    <a:pt x="106" y="8"/>
                    <a:pt x="106" y="8"/>
                    <a:pt x="106" y="8"/>
                  </a:cubicBezTo>
                  <a:cubicBezTo>
                    <a:pt x="106" y="0"/>
                    <a:pt x="106" y="0"/>
                    <a:pt x="106" y="0"/>
                  </a:cubicBezTo>
                  <a:cubicBezTo>
                    <a:pt x="100" y="0"/>
                    <a:pt x="100" y="0"/>
                    <a:pt x="100" y="0"/>
                  </a:cubicBezTo>
                  <a:cubicBezTo>
                    <a:pt x="99" y="0"/>
                    <a:pt x="99" y="0"/>
                    <a:pt x="98" y="0"/>
                  </a:cubicBezTo>
                  <a:cubicBezTo>
                    <a:pt x="70" y="0"/>
                    <a:pt x="70" y="0"/>
                    <a:pt x="70" y="0"/>
                  </a:cubicBezTo>
                  <a:cubicBezTo>
                    <a:pt x="68" y="0"/>
                    <a:pt x="68" y="0"/>
                    <a:pt x="68" y="0"/>
                  </a:cubicBezTo>
                  <a:cubicBezTo>
                    <a:pt x="67" y="0"/>
                    <a:pt x="67" y="0"/>
                    <a:pt x="67" y="0"/>
                  </a:cubicBezTo>
                  <a:cubicBezTo>
                    <a:pt x="62" y="0"/>
                    <a:pt x="60" y="4"/>
                    <a:pt x="62" y="7"/>
                  </a:cubicBezTo>
                  <a:cubicBezTo>
                    <a:pt x="62" y="7"/>
                    <a:pt x="65" y="14"/>
                    <a:pt x="65" y="18"/>
                  </a:cubicBezTo>
                  <a:cubicBezTo>
                    <a:pt x="65" y="18"/>
                    <a:pt x="65" y="18"/>
                    <a:pt x="65" y="18"/>
                  </a:cubicBezTo>
                  <a:cubicBezTo>
                    <a:pt x="65" y="18"/>
                    <a:pt x="65" y="18"/>
                    <a:pt x="65" y="18"/>
                  </a:cubicBezTo>
                  <a:cubicBezTo>
                    <a:pt x="65" y="18"/>
                    <a:pt x="65" y="19"/>
                    <a:pt x="65" y="19"/>
                  </a:cubicBezTo>
                  <a:cubicBezTo>
                    <a:pt x="65" y="19"/>
                    <a:pt x="65" y="19"/>
                    <a:pt x="65" y="19"/>
                  </a:cubicBezTo>
                  <a:cubicBezTo>
                    <a:pt x="64" y="19"/>
                    <a:pt x="64" y="19"/>
                    <a:pt x="64" y="19"/>
                  </a:cubicBezTo>
                  <a:cubicBezTo>
                    <a:pt x="64" y="19"/>
                    <a:pt x="64" y="19"/>
                    <a:pt x="64" y="20"/>
                  </a:cubicBezTo>
                  <a:cubicBezTo>
                    <a:pt x="64" y="20"/>
                    <a:pt x="64" y="20"/>
                    <a:pt x="64" y="20"/>
                  </a:cubicBezTo>
                  <a:cubicBezTo>
                    <a:pt x="64" y="20"/>
                    <a:pt x="64" y="20"/>
                    <a:pt x="64" y="20"/>
                  </a:cubicBezTo>
                  <a:cubicBezTo>
                    <a:pt x="64" y="20"/>
                    <a:pt x="64" y="20"/>
                    <a:pt x="64" y="20"/>
                  </a:cubicBezTo>
                  <a:cubicBezTo>
                    <a:pt x="64" y="21"/>
                    <a:pt x="64" y="21"/>
                    <a:pt x="64" y="21"/>
                  </a:cubicBezTo>
                  <a:cubicBezTo>
                    <a:pt x="64" y="21"/>
                    <a:pt x="64" y="21"/>
                    <a:pt x="64" y="21"/>
                  </a:cubicBezTo>
                  <a:cubicBezTo>
                    <a:pt x="64" y="21"/>
                    <a:pt x="64" y="21"/>
                    <a:pt x="64" y="21"/>
                  </a:cubicBezTo>
                  <a:cubicBezTo>
                    <a:pt x="64" y="21"/>
                    <a:pt x="64" y="21"/>
                    <a:pt x="64" y="22"/>
                  </a:cubicBezTo>
                  <a:cubicBezTo>
                    <a:pt x="64" y="22"/>
                    <a:pt x="64" y="22"/>
                    <a:pt x="64" y="22"/>
                  </a:cubicBezTo>
                  <a:cubicBezTo>
                    <a:pt x="64" y="22"/>
                    <a:pt x="64" y="22"/>
                    <a:pt x="64" y="22"/>
                  </a:cubicBezTo>
                  <a:cubicBezTo>
                    <a:pt x="64" y="23"/>
                    <a:pt x="64" y="23"/>
                    <a:pt x="64" y="23"/>
                  </a:cubicBezTo>
                  <a:cubicBezTo>
                    <a:pt x="63" y="23"/>
                    <a:pt x="63" y="23"/>
                    <a:pt x="63" y="23"/>
                  </a:cubicBezTo>
                  <a:cubicBezTo>
                    <a:pt x="63" y="23"/>
                    <a:pt x="63" y="23"/>
                    <a:pt x="63" y="23"/>
                  </a:cubicBezTo>
                  <a:cubicBezTo>
                    <a:pt x="63" y="23"/>
                    <a:pt x="63" y="23"/>
                    <a:pt x="63" y="23"/>
                  </a:cubicBezTo>
                  <a:cubicBezTo>
                    <a:pt x="63" y="24"/>
                    <a:pt x="63" y="24"/>
                    <a:pt x="63" y="24"/>
                  </a:cubicBezTo>
                  <a:cubicBezTo>
                    <a:pt x="63" y="24"/>
                    <a:pt x="63" y="24"/>
                    <a:pt x="63" y="24"/>
                  </a:cubicBezTo>
                  <a:cubicBezTo>
                    <a:pt x="63" y="24"/>
                    <a:pt x="63" y="24"/>
                    <a:pt x="63" y="24"/>
                  </a:cubicBezTo>
                  <a:cubicBezTo>
                    <a:pt x="63" y="24"/>
                    <a:pt x="63" y="24"/>
                    <a:pt x="62" y="24"/>
                  </a:cubicBezTo>
                  <a:cubicBezTo>
                    <a:pt x="62" y="24"/>
                    <a:pt x="62" y="24"/>
                    <a:pt x="62" y="24"/>
                  </a:cubicBezTo>
                  <a:cubicBezTo>
                    <a:pt x="62" y="25"/>
                    <a:pt x="61" y="26"/>
                    <a:pt x="61" y="26"/>
                  </a:cubicBezTo>
                  <a:cubicBezTo>
                    <a:pt x="61" y="26"/>
                    <a:pt x="61" y="26"/>
                    <a:pt x="61" y="26"/>
                  </a:cubicBezTo>
                  <a:cubicBezTo>
                    <a:pt x="59" y="28"/>
                    <a:pt x="56" y="29"/>
                    <a:pt x="53" y="29"/>
                  </a:cubicBezTo>
                  <a:cubicBezTo>
                    <a:pt x="48" y="29"/>
                    <a:pt x="44" y="26"/>
                    <a:pt x="42" y="21"/>
                  </a:cubicBezTo>
                  <a:cubicBezTo>
                    <a:pt x="42" y="21"/>
                    <a:pt x="42" y="21"/>
                    <a:pt x="42" y="21"/>
                  </a:cubicBezTo>
                  <a:cubicBezTo>
                    <a:pt x="42" y="21"/>
                    <a:pt x="42" y="20"/>
                    <a:pt x="42" y="20"/>
                  </a:cubicBezTo>
                  <a:cubicBezTo>
                    <a:pt x="42" y="19"/>
                    <a:pt x="42" y="19"/>
                    <a:pt x="42" y="19"/>
                  </a:cubicBezTo>
                  <a:cubicBezTo>
                    <a:pt x="42" y="19"/>
                    <a:pt x="42" y="19"/>
                    <a:pt x="42" y="19"/>
                  </a:cubicBezTo>
                  <a:cubicBezTo>
                    <a:pt x="41" y="19"/>
                    <a:pt x="41" y="19"/>
                    <a:pt x="41" y="19"/>
                  </a:cubicBezTo>
                  <a:cubicBezTo>
                    <a:pt x="41" y="19"/>
                    <a:pt x="41" y="19"/>
                    <a:pt x="41" y="19"/>
                  </a:cubicBezTo>
                  <a:cubicBezTo>
                    <a:pt x="41" y="18"/>
                    <a:pt x="41" y="18"/>
                    <a:pt x="41" y="18"/>
                  </a:cubicBezTo>
                  <a:cubicBezTo>
                    <a:pt x="41" y="18"/>
                    <a:pt x="41" y="18"/>
                    <a:pt x="41" y="18"/>
                  </a:cubicBezTo>
                  <a:cubicBezTo>
                    <a:pt x="41" y="18"/>
                    <a:pt x="41" y="18"/>
                    <a:pt x="41" y="18"/>
                  </a:cubicBezTo>
                  <a:cubicBezTo>
                    <a:pt x="41" y="14"/>
                    <a:pt x="44" y="7"/>
                    <a:pt x="44" y="7"/>
                  </a:cubicBezTo>
                  <a:cubicBezTo>
                    <a:pt x="46" y="4"/>
                    <a:pt x="44" y="0"/>
                    <a:pt x="39" y="0"/>
                  </a:cubicBezTo>
                  <a:cubicBezTo>
                    <a:pt x="38" y="0"/>
                    <a:pt x="38" y="0"/>
                    <a:pt x="38" y="0"/>
                  </a:cubicBezTo>
                  <a:cubicBezTo>
                    <a:pt x="37" y="0"/>
                    <a:pt x="37" y="0"/>
                    <a:pt x="37" y="0"/>
                  </a:cubicBezTo>
                  <a:cubicBezTo>
                    <a:pt x="8" y="0"/>
                    <a:pt x="8" y="0"/>
                    <a:pt x="8" y="0"/>
                  </a:cubicBezTo>
                  <a:cubicBezTo>
                    <a:pt x="7" y="0"/>
                    <a:pt x="7" y="0"/>
                    <a:pt x="6" y="0"/>
                  </a:cubicBezTo>
                  <a:cubicBezTo>
                    <a:pt x="0" y="0"/>
                    <a:pt x="0" y="0"/>
                    <a:pt x="0" y="0"/>
                  </a:cubicBezTo>
                  <a:cubicBezTo>
                    <a:pt x="0" y="8"/>
                    <a:pt x="0" y="8"/>
                    <a:pt x="0" y="8"/>
                  </a:cubicBezTo>
                  <a:cubicBezTo>
                    <a:pt x="0" y="40"/>
                    <a:pt x="0" y="40"/>
                    <a:pt x="0" y="40"/>
                  </a:cubicBezTo>
                  <a:cubicBezTo>
                    <a:pt x="0" y="40"/>
                    <a:pt x="0" y="40"/>
                    <a:pt x="0" y="40"/>
                  </a:cubicBezTo>
                  <a:cubicBezTo>
                    <a:pt x="0" y="40"/>
                    <a:pt x="0" y="40"/>
                    <a:pt x="0" y="40"/>
                  </a:cubicBezTo>
                  <a:cubicBezTo>
                    <a:pt x="0" y="40"/>
                    <a:pt x="0" y="40"/>
                    <a:pt x="0" y="41"/>
                  </a:cubicBezTo>
                  <a:cubicBezTo>
                    <a:pt x="0" y="41"/>
                    <a:pt x="0" y="41"/>
                    <a:pt x="0" y="41"/>
                  </a:cubicBezTo>
                  <a:cubicBezTo>
                    <a:pt x="0" y="42"/>
                    <a:pt x="1" y="44"/>
                    <a:pt x="2" y="44"/>
                  </a:cubicBezTo>
                  <a:cubicBezTo>
                    <a:pt x="2" y="44"/>
                    <a:pt x="2" y="44"/>
                    <a:pt x="2" y="44"/>
                  </a:cubicBezTo>
                  <a:cubicBezTo>
                    <a:pt x="2" y="44"/>
                    <a:pt x="2" y="44"/>
                    <a:pt x="2" y="44"/>
                  </a:cubicBezTo>
                  <a:cubicBezTo>
                    <a:pt x="2" y="44"/>
                    <a:pt x="2" y="44"/>
                    <a:pt x="2" y="44"/>
                  </a:cubicBezTo>
                  <a:cubicBezTo>
                    <a:pt x="2" y="45"/>
                    <a:pt x="2" y="45"/>
                    <a:pt x="2" y="45"/>
                  </a:cubicBezTo>
                  <a:cubicBezTo>
                    <a:pt x="2" y="45"/>
                    <a:pt x="2" y="45"/>
                    <a:pt x="2" y="45"/>
                  </a:cubicBezTo>
                  <a:cubicBezTo>
                    <a:pt x="3" y="45"/>
                    <a:pt x="3" y="45"/>
                    <a:pt x="3" y="45"/>
                  </a:cubicBezTo>
                  <a:cubicBezTo>
                    <a:pt x="3" y="45"/>
                    <a:pt x="3" y="45"/>
                    <a:pt x="3" y="45"/>
                  </a:cubicBezTo>
                  <a:cubicBezTo>
                    <a:pt x="3" y="45"/>
                    <a:pt x="3" y="45"/>
                    <a:pt x="3" y="45"/>
                  </a:cubicBezTo>
                  <a:cubicBezTo>
                    <a:pt x="3" y="45"/>
                    <a:pt x="3" y="45"/>
                    <a:pt x="3" y="45"/>
                  </a:cubicBezTo>
                  <a:cubicBezTo>
                    <a:pt x="3" y="45"/>
                    <a:pt x="3" y="45"/>
                    <a:pt x="3" y="45"/>
                  </a:cubicBezTo>
                  <a:cubicBezTo>
                    <a:pt x="3" y="45"/>
                    <a:pt x="3" y="45"/>
                    <a:pt x="3" y="45"/>
                  </a:cubicBezTo>
                  <a:cubicBezTo>
                    <a:pt x="3" y="45"/>
                    <a:pt x="3" y="45"/>
                    <a:pt x="4" y="45"/>
                  </a:cubicBezTo>
                  <a:cubicBezTo>
                    <a:pt x="4" y="45"/>
                    <a:pt x="4" y="45"/>
                    <a:pt x="4" y="45"/>
                  </a:cubicBezTo>
                  <a:cubicBezTo>
                    <a:pt x="4" y="45"/>
                    <a:pt x="4" y="45"/>
                    <a:pt x="4" y="45"/>
                  </a:cubicBezTo>
                  <a:cubicBezTo>
                    <a:pt x="4" y="45"/>
                    <a:pt x="4" y="45"/>
                    <a:pt x="4" y="45"/>
                  </a:cubicBezTo>
                  <a:cubicBezTo>
                    <a:pt x="5" y="45"/>
                    <a:pt x="5" y="45"/>
                    <a:pt x="5" y="45"/>
                  </a:cubicBezTo>
                  <a:cubicBezTo>
                    <a:pt x="5" y="45"/>
                    <a:pt x="5" y="45"/>
                    <a:pt x="5" y="45"/>
                  </a:cubicBezTo>
                  <a:cubicBezTo>
                    <a:pt x="5" y="45"/>
                    <a:pt x="5" y="45"/>
                    <a:pt x="5" y="45"/>
                  </a:cubicBezTo>
                  <a:cubicBezTo>
                    <a:pt x="5" y="45"/>
                    <a:pt x="5" y="45"/>
                    <a:pt x="5" y="45"/>
                  </a:cubicBezTo>
                  <a:cubicBezTo>
                    <a:pt x="5" y="45"/>
                    <a:pt x="5" y="45"/>
                    <a:pt x="5" y="45"/>
                  </a:cubicBezTo>
                  <a:cubicBezTo>
                    <a:pt x="5" y="45"/>
                    <a:pt x="5" y="45"/>
                    <a:pt x="5" y="45"/>
                  </a:cubicBezTo>
                  <a:cubicBezTo>
                    <a:pt x="6" y="45"/>
                    <a:pt x="6" y="45"/>
                    <a:pt x="6" y="45"/>
                  </a:cubicBezTo>
                  <a:cubicBezTo>
                    <a:pt x="6" y="45"/>
                    <a:pt x="6" y="45"/>
                    <a:pt x="6" y="45"/>
                  </a:cubicBezTo>
                  <a:cubicBezTo>
                    <a:pt x="6" y="45"/>
                    <a:pt x="6" y="45"/>
                    <a:pt x="6" y="45"/>
                  </a:cubicBezTo>
                  <a:cubicBezTo>
                    <a:pt x="6" y="45"/>
                    <a:pt x="6" y="45"/>
                    <a:pt x="6" y="45"/>
                  </a:cubicBezTo>
                  <a:cubicBezTo>
                    <a:pt x="6" y="45"/>
                    <a:pt x="6" y="45"/>
                    <a:pt x="7" y="45"/>
                  </a:cubicBezTo>
                  <a:cubicBezTo>
                    <a:pt x="7" y="45"/>
                    <a:pt x="7" y="45"/>
                    <a:pt x="7" y="45"/>
                  </a:cubicBezTo>
                  <a:cubicBezTo>
                    <a:pt x="7" y="45"/>
                    <a:pt x="7" y="45"/>
                    <a:pt x="7" y="44"/>
                  </a:cubicBezTo>
                  <a:cubicBezTo>
                    <a:pt x="7" y="44"/>
                    <a:pt x="14" y="42"/>
                    <a:pt x="17" y="42"/>
                  </a:cubicBezTo>
                  <a:cubicBezTo>
                    <a:pt x="17" y="42"/>
                    <a:pt x="18" y="42"/>
                    <a:pt x="18" y="42"/>
                  </a:cubicBezTo>
                  <a:cubicBezTo>
                    <a:pt x="18" y="42"/>
                    <a:pt x="18" y="42"/>
                    <a:pt x="18" y="42"/>
                  </a:cubicBezTo>
                  <a:cubicBezTo>
                    <a:pt x="18" y="42"/>
                    <a:pt x="18" y="42"/>
                    <a:pt x="18" y="42"/>
                  </a:cubicBezTo>
                  <a:cubicBezTo>
                    <a:pt x="19" y="42"/>
                    <a:pt x="19" y="42"/>
                    <a:pt x="19" y="42"/>
                  </a:cubicBezTo>
                  <a:cubicBezTo>
                    <a:pt x="19" y="42"/>
                    <a:pt x="19" y="42"/>
                    <a:pt x="19" y="42"/>
                  </a:cubicBezTo>
                  <a:cubicBezTo>
                    <a:pt x="19" y="42"/>
                    <a:pt x="19" y="42"/>
                    <a:pt x="19" y="42"/>
                  </a:cubicBezTo>
                  <a:cubicBezTo>
                    <a:pt x="19" y="42"/>
                    <a:pt x="20" y="42"/>
                    <a:pt x="20" y="42"/>
                  </a:cubicBezTo>
                  <a:cubicBezTo>
                    <a:pt x="20" y="42"/>
                    <a:pt x="20" y="42"/>
                    <a:pt x="20" y="42"/>
                  </a:cubicBezTo>
                  <a:cubicBezTo>
                    <a:pt x="21" y="42"/>
                    <a:pt x="21" y="42"/>
                    <a:pt x="22" y="43"/>
                  </a:cubicBezTo>
                  <a:cubicBezTo>
                    <a:pt x="22" y="43"/>
                    <a:pt x="22" y="43"/>
                    <a:pt x="22" y="43"/>
                  </a:cubicBezTo>
                  <a:cubicBezTo>
                    <a:pt x="22" y="43"/>
                    <a:pt x="22" y="43"/>
                    <a:pt x="23" y="43"/>
                  </a:cubicBezTo>
                  <a:cubicBezTo>
                    <a:pt x="26" y="45"/>
                    <a:pt x="29" y="49"/>
                    <a:pt x="29" y="53"/>
                  </a:cubicBezTo>
                  <a:cubicBezTo>
                    <a:pt x="29" y="57"/>
                    <a:pt x="27" y="60"/>
                    <a:pt x="24" y="63"/>
                  </a:cubicBezTo>
                  <a:cubicBezTo>
                    <a:pt x="24" y="63"/>
                    <a:pt x="24" y="63"/>
                    <a:pt x="24" y="63"/>
                  </a:cubicBezTo>
                  <a:cubicBezTo>
                    <a:pt x="24" y="63"/>
                    <a:pt x="24" y="63"/>
                    <a:pt x="23" y="63"/>
                  </a:cubicBezTo>
                  <a:cubicBezTo>
                    <a:pt x="23" y="63"/>
                    <a:pt x="23" y="63"/>
                    <a:pt x="23" y="63"/>
                  </a:cubicBezTo>
                  <a:cubicBezTo>
                    <a:pt x="23" y="63"/>
                    <a:pt x="23" y="63"/>
                    <a:pt x="23" y="64"/>
                  </a:cubicBezTo>
                  <a:cubicBezTo>
                    <a:pt x="23" y="64"/>
                    <a:pt x="23" y="64"/>
                    <a:pt x="23" y="64"/>
                  </a:cubicBezTo>
                  <a:cubicBezTo>
                    <a:pt x="22" y="64"/>
                    <a:pt x="22" y="64"/>
                    <a:pt x="22" y="64"/>
                  </a:cubicBezTo>
                  <a:cubicBezTo>
                    <a:pt x="22" y="64"/>
                    <a:pt x="22" y="64"/>
                    <a:pt x="22" y="64"/>
                  </a:cubicBezTo>
                  <a:cubicBezTo>
                    <a:pt x="22" y="64"/>
                    <a:pt x="21" y="64"/>
                    <a:pt x="21" y="64"/>
                  </a:cubicBezTo>
                  <a:cubicBezTo>
                    <a:pt x="21" y="64"/>
                    <a:pt x="21" y="64"/>
                    <a:pt x="21" y="64"/>
                  </a:cubicBezTo>
                  <a:cubicBezTo>
                    <a:pt x="20" y="64"/>
                    <a:pt x="20" y="64"/>
                    <a:pt x="20" y="64"/>
                  </a:cubicBezTo>
                  <a:cubicBezTo>
                    <a:pt x="20" y="65"/>
                    <a:pt x="20" y="65"/>
                    <a:pt x="20" y="65"/>
                  </a:cubicBezTo>
                  <a:cubicBezTo>
                    <a:pt x="20" y="65"/>
                    <a:pt x="19" y="65"/>
                    <a:pt x="19" y="65"/>
                  </a:cubicBezTo>
                  <a:cubicBezTo>
                    <a:pt x="19" y="65"/>
                    <a:pt x="19" y="65"/>
                    <a:pt x="19" y="65"/>
                  </a:cubicBezTo>
                  <a:cubicBezTo>
                    <a:pt x="19" y="65"/>
                    <a:pt x="18" y="65"/>
                    <a:pt x="18" y="65"/>
                  </a:cubicBezTo>
                  <a:cubicBezTo>
                    <a:pt x="18" y="65"/>
                    <a:pt x="18" y="65"/>
                    <a:pt x="18" y="65"/>
                  </a:cubicBezTo>
                  <a:cubicBezTo>
                    <a:pt x="18" y="65"/>
                    <a:pt x="17" y="65"/>
                    <a:pt x="17" y="65"/>
                  </a:cubicBezTo>
                  <a:cubicBezTo>
                    <a:pt x="14" y="65"/>
                    <a:pt x="7" y="62"/>
                    <a:pt x="7" y="62"/>
                  </a:cubicBezTo>
                  <a:cubicBezTo>
                    <a:pt x="3" y="60"/>
                    <a:pt x="0" y="62"/>
                    <a:pt x="0" y="67"/>
                  </a:cubicBezTo>
                  <a:cubicBezTo>
                    <a:pt x="0" y="68"/>
                    <a:pt x="0" y="68"/>
                    <a:pt x="0" y="68"/>
                  </a:cubicBezTo>
                  <a:cubicBezTo>
                    <a:pt x="0" y="70"/>
                    <a:pt x="0" y="70"/>
                    <a:pt x="0" y="70"/>
                  </a:cubicBezTo>
                  <a:cubicBezTo>
                    <a:pt x="0" y="98"/>
                    <a:pt x="0" y="98"/>
                    <a:pt x="0" y="98"/>
                  </a:cubicBezTo>
                  <a:cubicBezTo>
                    <a:pt x="0" y="106"/>
                    <a:pt x="0" y="106"/>
                    <a:pt x="0" y="106"/>
                  </a:cubicBezTo>
                  <a:cubicBezTo>
                    <a:pt x="0" y="106"/>
                    <a:pt x="0" y="106"/>
                    <a:pt x="0" y="106"/>
                  </a:cubicBezTo>
                  <a:cubicBezTo>
                    <a:pt x="0" y="107"/>
                    <a:pt x="0" y="107"/>
                    <a:pt x="0" y="107"/>
                  </a:cubicBezTo>
                  <a:cubicBezTo>
                    <a:pt x="8" y="107"/>
                    <a:pt x="8" y="107"/>
                    <a:pt x="8" y="107"/>
                  </a:cubicBezTo>
                  <a:cubicBezTo>
                    <a:pt x="37" y="107"/>
                    <a:pt x="37" y="107"/>
                    <a:pt x="37" y="107"/>
                  </a:cubicBezTo>
                  <a:cubicBezTo>
                    <a:pt x="39" y="107"/>
                    <a:pt x="39" y="107"/>
                    <a:pt x="39" y="107"/>
                  </a:cubicBezTo>
                  <a:cubicBezTo>
                    <a:pt x="40" y="107"/>
                    <a:pt x="40" y="107"/>
                    <a:pt x="40" y="107"/>
                  </a:cubicBezTo>
                  <a:cubicBezTo>
                    <a:pt x="40" y="107"/>
                    <a:pt x="40" y="107"/>
                    <a:pt x="40" y="107"/>
                  </a:cubicBezTo>
                  <a:cubicBezTo>
                    <a:pt x="43" y="107"/>
                    <a:pt x="44" y="108"/>
                    <a:pt x="45" y="110"/>
                  </a:cubicBezTo>
                  <a:cubicBezTo>
                    <a:pt x="45" y="110"/>
                    <a:pt x="45" y="110"/>
                    <a:pt x="45" y="110"/>
                  </a:cubicBezTo>
                  <a:cubicBezTo>
                    <a:pt x="45" y="111"/>
                    <a:pt x="45" y="111"/>
                    <a:pt x="45" y="111"/>
                  </a:cubicBezTo>
                  <a:cubicBezTo>
                    <a:pt x="45" y="111"/>
                    <a:pt x="45" y="111"/>
                    <a:pt x="45" y="111"/>
                  </a:cubicBezTo>
                  <a:cubicBezTo>
                    <a:pt x="45" y="111"/>
                    <a:pt x="45" y="111"/>
                    <a:pt x="45" y="111"/>
                  </a:cubicBezTo>
                  <a:cubicBezTo>
                    <a:pt x="45" y="111"/>
                    <a:pt x="45" y="111"/>
                    <a:pt x="45" y="111"/>
                  </a:cubicBezTo>
                  <a:cubicBezTo>
                    <a:pt x="45" y="111"/>
                    <a:pt x="45" y="111"/>
                    <a:pt x="45" y="112"/>
                  </a:cubicBezTo>
                  <a:cubicBezTo>
                    <a:pt x="45" y="112"/>
                    <a:pt x="45" y="112"/>
                    <a:pt x="45" y="112"/>
                  </a:cubicBezTo>
                  <a:cubicBezTo>
                    <a:pt x="45" y="112"/>
                    <a:pt x="45" y="112"/>
                    <a:pt x="45" y="112"/>
                  </a:cubicBezTo>
                  <a:cubicBezTo>
                    <a:pt x="45" y="112"/>
                    <a:pt x="45" y="112"/>
                    <a:pt x="45" y="112"/>
                  </a:cubicBezTo>
                  <a:cubicBezTo>
                    <a:pt x="45" y="112"/>
                    <a:pt x="45" y="112"/>
                    <a:pt x="45" y="112"/>
                  </a:cubicBezTo>
                  <a:cubicBezTo>
                    <a:pt x="45" y="112"/>
                    <a:pt x="45" y="112"/>
                    <a:pt x="45" y="112"/>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4" y="113"/>
                    <a:pt x="44" y="113"/>
                    <a:pt x="44" y="113"/>
                  </a:cubicBezTo>
                  <a:cubicBezTo>
                    <a:pt x="44" y="114"/>
                    <a:pt x="44" y="114"/>
                    <a:pt x="44" y="114"/>
                  </a:cubicBezTo>
                  <a:cubicBezTo>
                    <a:pt x="44" y="114"/>
                    <a:pt x="44" y="114"/>
                    <a:pt x="44" y="114"/>
                  </a:cubicBezTo>
                  <a:cubicBezTo>
                    <a:pt x="44" y="114"/>
                    <a:pt x="44" y="114"/>
                    <a:pt x="44" y="114"/>
                  </a:cubicBezTo>
                  <a:cubicBezTo>
                    <a:pt x="44" y="114"/>
                    <a:pt x="44" y="114"/>
                    <a:pt x="44" y="114"/>
                  </a:cubicBezTo>
                  <a:cubicBezTo>
                    <a:pt x="44" y="114"/>
                    <a:pt x="44" y="114"/>
                    <a:pt x="44" y="114"/>
                  </a:cubicBezTo>
                  <a:cubicBezTo>
                    <a:pt x="44" y="114"/>
                    <a:pt x="44" y="114"/>
                    <a:pt x="44" y="114"/>
                  </a:cubicBezTo>
                  <a:cubicBezTo>
                    <a:pt x="44" y="114"/>
                    <a:pt x="44" y="114"/>
                    <a:pt x="44" y="114"/>
                  </a:cubicBezTo>
                  <a:cubicBezTo>
                    <a:pt x="44" y="114"/>
                    <a:pt x="44" y="114"/>
                    <a:pt x="44" y="114"/>
                  </a:cubicBezTo>
                  <a:cubicBezTo>
                    <a:pt x="44" y="114"/>
                    <a:pt x="44" y="114"/>
                    <a:pt x="44" y="114"/>
                  </a:cubicBezTo>
                  <a:cubicBezTo>
                    <a:pt x="44" y="115"/>
                    <a:pt x="41" y="121"/>
                    <a:pt x="41" y="124"/>
                  </a:cubicBezTo>
                  <a:cubicBezTo>
                    <a:pt x="41" y="126"/>
                    <a:pt x="42" y="128"/>
                    <a:pt x="43" y="129"/>
                  </a:cubicBezTo>
                  <a:cubicBezTo>
                    <a:pt x="43" y="129"/>
                    <a:pt x="43" y="129"/>
                    <a:pt x="43" y="129"/>
                  </a:cubicBezTo>
                  <a:cubicBezTo>
                    <a:pt x="43" y="130"/>
                    <a:pt x="43" y="130"/>
                    <a:pt x="43" y="131"/>
                  </a:cubicBezTo>
                  <a:cubicBezTo>
                    <a:pt x="43" y="131"/>
                    <a:pt x="43" y="131"/>
                    <a:pt x="43" y="131"/>
                  </a:cubicBezTo>
                  <a:cubicBezTo>
                    <a:pt x="44" y="131"/>
                    <a:pt x="44" y="132"/>
                    <a:pt x="44" y="132"/>
                  </a:cubicBezTo>
                  <a:cubicBezTo>
                    <a:pt x="45" y="132"/>
                    <a:pt x="45" y="132"/>
                    <a:pt x="45" y="132"/>
                  </a:cubicBezTo>
                  <a:cubicBezTo>
                    <a:pt x="45" y="132"/>
                    <a:pt x="45" y="132"/>
                    <a:pt x="45" y="133"/>
                  </a:cubicBezTo>
                  <a:cubicBezTo>
                    <a:pt x="45" y="133"/>
                    <a:pt x="45" y="133"/>
                    <a:pt x="45" y="133"/>
                  </a:cubicBezTo>
                  <a:cubicBezTo>
                    <a:pt x="45" y="133"/>
                    <a:pt x="45" y="133"/>
                    <a:pt x="46" y="133"/>
                  </a:cubicBezTo>
                  <a:cubicBezTo>
                    <a:pt x="46" y="133"/>
                    <a:pt x="46" y="133"/>
                    <a:pt x="46" y="133"/>
                  </a:cubicBezTo>
                  <a:cubicBezTo>
                    <a:pt x="46" y="133"/>
                    <a:pt x="46" y="133"/>
                    <a:pt x="47" y="134"/>
                  </a:cubicBezTo>
                  <a:cubicBezTo>
                    <a:pt x="47" y="134"/>
                    <a:pt x="47" y="134"/>
                    <a:pt x="47" y="134"/>
                  </a:cubicBezTo>
                  <a:cubicBezTo>
                    <a:pt x="47" y="134"/>
                    <a:pt x="47" y="134"/>
                    <a:pt x="47" y="134"/>
                  </a:cubicBezTo>
                  <a:cubicBezTo>
                    <a:pt x="47" y="134"/>
                    <a:pt x="47" y="134"/>
                    <a:pt x="47" y="134"/>
                  </a:cubicBezTo>
                  <a:cubicBezTo>
                    <a:pt x="48" y="134"/>
                    <a:pt x="48" y="134"/>
                    <a:pt x="48" y="134"/>
                  </a:cubicBezTo>
                  <a:cubicBezTo>
                    <a:pt x="48" y="134"/>
                    <a:pt x="48" y="134"/>
                    <a:pt x="48" y="134"/>
                  </a:cubicBezTo>
                  <a:cubicBezTo>
                    <a:pt x="48" y="135"/>
                    <a:pt x="48" y="135"/>
                    <a:pt x="49" y="135"/>
                  </a:cubicBezTo>
                  <a:cubicBezTo>
                    <a:pt x="49" y="135"/>
                    <a:pt x="49" y="135"/>
                    <a:pt x="49" y="135"/>
                  </a:cubicBezTo>
                  <a:cubicBezTo>
                    <a:pt x="49" y="135"/>
                    <a:pt x="49" y="135"/>
                    <a:pt x="49" y="135"/>
                  </a:cubicBezTo>
                  <a:cubicBezTo>
                    <a:pt x="50" y="135"/>
                    <a:pt x="50" y="135"/>
                    <a:pt x="50" y="135"/>
                  </a:cubicBezTo>
                  <a:cubicBezTo>
                    <a:pt x="50" y="135"/>
                    <a:pt x="50" y="135"/>
                    <a:pt x="50" y="135"/>
                  </a:cubicBezTo>
                  <a:cubicBezTo>
                    <a:pt x="50" y="135"/>
                    <a:pt x="50" y="135"/>
                    <a:pt x="50" y="135"/>
                  </a:cubicBezTo>
                  <a:cubicBezTo>
                    <a:pt x="51" y="135"/>
                    <a:pt x="51" y="135"/>
                    <a:pt x="51" y="135"/>
                  </a:cubicBezTo>
                  <a:cubicBezTo>
                    <a:pt x="51" y="135"/>
                    <a:pt x="51" y="135"/>
                    <a:pt x="51" y="135"/>
                  </a:cubicBezTo>
                  <a:cubicBezTo>
                    <a:pt x="51" y="135"/>
                    <a:pt x="52" y="135"/>
                    <a:pt x="52" y="135"/>
                  </a:cubicBezTo>
                  <a:cubicBezTo>
                    <a:pt x="52" y="136"/>
                    <a:pt x="52" y="136"/>
                    <a:pt x="52" y="136"/>
                  </a:cubicBezTo>
                  <a:cubicBezTo>
                    <a:pt x="52" y="136"/>
                    <a:pt x="53" y="136"/>
                    <a:pt x="53" y="136"/>
                  </a:cubicBezTo>
                  <a:cubicBezTo>
                    <a:pt x="60" y="136"/>
                    <a:pt x="65" y="130"/>
                    <a:pt x="65" y="124"/>
                  </a:cubicBezTo>
                  <a:cubicBezTo>
                    <a:pt x="65" y="121"/>
                    <a:pt x="62" y="114"/>
                    <a:pt x="62" y="114"/>
                  </a:cubicBezTo>
                  <a:cubicBezTo>
                    <a:pt x="60" y="110"/>
                    <a:pt x="62" y="107"/>
                    <a:pt x="67" y="107"/>
                  </a:cubicBezTo>
                  <a:cubicBezTo>
                    <a:pt x="98" y="107"/>
                    <a:pt x="98" y="107"/>
                    <a:pt x="98" y="107"/>
                  </a:cubicBezTo>
                  <a:cubicBezTo>
                    <a:pt x="106" y="107"/>
                    <a:pt x="106" y="107"/>
                    <a:pt x="106" y="107"/>
                  </a:cubicBezTo>
                  <a:cubicBezTo>
                    <a:pt x="106" y="98"/>
                    <a:pt x="106" y="98"/>
                    <a:pt x="106" y="98"/>
                  </a:cubicBezTo>
                  <a:cubicBezTo>
                    <a:pt x="106" y="98"/>
                    <a:pt x="106" y="98"/>
                    <a:pt x="106" y="98"/>
                  </a:cubicBezTo>
                  <a:cubicBezTo>
                    <a:pt x="106" y="67"/>
                    <a:pt x="106" y="67"/>
                    <a:pt x="106" y="67"/>
                  </a:cubicBezTo>
                  <a:cubicBezTo>
                    <a:pt x="106" y="62"/>
                    <a:pt x="110" y="60"/>
                    <a:pt x="114" y="62"/>
                  </a:cubicBezTo>
                  <a:cubicBezTo>
                    <a:pt x="114" y="62"/>
                    <a:pt x="114" y="62"/>
                    <a:pt x="114" y="62"/>
                  </a:cubicBezTo>
                  <a:cubicBezTo>
                    <a:pt x="114" y="62"/>
                    <a:pt x="120" y="65"/>
                    <a:pt x="124" y="65"/>
                  </a:cubicBezTo>
                  <a:cubicBezTo>
                    <a:pt x="126" y="65"/>
                    <a:pt x="128" y="64"/>
                    <a:pt x="130" y="63"/>
                  </a:cubicBezTo>
                  <a:cubicBezTo>
                    <a:pt x="130" y="63"/>
                    <a:pt x="130" y="63"/>
                    <a:pt x="130" y="63"/>
                  </a:cubicBezTo>
                  <a:cubicBezTo>
                    <a:pt x="133" y="61"/>
                    <a:pt x="135" y="57"/>
                    <a:pt x="135" y="53"/>
                  </a:cubicBezTo>
                  <a:cubicBezTo>
                    <a:pt x="135" y="53"/>
                    <a:pt x="135" y="53"/>
                    <a:pt x="135" y="52"/>
                  </a:cubicBezTo>
                  <a:close/>
                </a:path>
              </a:pathLst>
            </a:custGeom>
            <a:solidFill>
              <a:schemeClr val="accent4">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pic>
        <p:nvPicPr>
          <p:cNvPr id="248" name="Picture 247"/>
          <p:cNvPicPr>
            <a:picLocks noChangeAspect="1"/>
          </p:cNvPicPr>
          <p:nvPr/>
        </p:nvPicPr>
        <p:blipFill>
          <a:blip r:embed="rId4"/>
          <a:stretch>
            <a:fillRect/>
          </a:stretch>
        </p:blipFill>
        <p:spPr>
          <a:xfrm>
            <a:off x="170264" y="5218352"/>
            <a:ext cx="619931" cy="607555"/>
          </a:xfrm>
          <a:prstGeom prst="rect">
            <a:avLst/>
          </a:prstGeom>
        </p:spPr>
      </p:pic>
      <p:sp>
        <p:nvSpPr>
          <p:cNvPr id="249" name="TextBox 248"/>
          <p:cNvSpPr txBox="1"/>
          <p:nvPr/>
        </p:nvSpPr>
        <p:spPr>
          <a:xfrm>
            <a:off x="743213" y="5219432"/>
            <a:ext cx="4711050" cy="534056"/>
          </a:xfrm>
          <a:prstGeom prst="rect">
            <a:avLst/>
          </a:prstGeom>
          <a:noFill/>
        </p:spPr>
        <p:txBody>
          <a:bodyPr wrap="square" lIns="179285" tIns="143428" rIns="179285" bIns="143428" rtlCol="0">
            <a:spAutoFit/>
          </a:bodyPr>
          <a:lstStyle/>
          <a:p>
            <a:pPr defTabSz="896386">
              <a:lnSpc>
                <a:spcPct val="90000"/>
              </a:lnSpc>
              <a:spcAft>
                <a:spcPts val="588"/>
              </a:spcAft>
            </a:pPr>
            <a:r>
              <a:rPr lang="en-US" sz="1765" kern="0" dirty="0">
                <a:solidFill>
                  <a:schemeClr val="bg1"/>
                </a:solidFill>
              </a:rPr>
              <a:t>BizTalk APIs for expert integration scenarios</a:t>
            </a:r>
          </a:p>
        </p:txBody>
      </p:sp>
    </p:spTree>
    <p:extLst>
      <p:ext uri="{BB962C8B-B14F-4D97-AF65-F5344CB8AC3E}">
        <p14:creationId xmlns:p14="http://schemas.microsoft.com/office/powerpoint/2010/main" val="40047413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gradFill flip="none" rotWithShape="1">
            <a:gsLst>
              <a:gs pos="3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smtClean="0">
                <a:gradFill>
                  <a:gsLst>
                    <a:gs pos="1250">
                      <a:srgbClr val="FFFFFF"/>
                    </a:gs>
                    <a:gs pos="100000">
                      <a:srgbClr val="FFFFFF"/>
                    </a:gs>
                  </a:gsLst>
                  <a:lin ang="5400000" scaled="0"/>
                </a:gradFill>
              </a:rPr>
              <a:t>S</a:t>
            </a:r>
            <a:r>
              <a:rPr lang="en-CA" sz="3600" dirty="0" smtClean="0">
                <a:gradFill>
                  <a:gsLst>
                    <a:gs pos="1250">
                      <a:srgbClr val="FFFFFF"/>
                    </a:gs>
                    <a:gs pos="100000">
                      <a:srgbClr val="FFFFFF"/>
                    </a:gs>
                  </a:gsLst>
                  <a:lin ang="5400000" scaled="0"/>
                </a:gradFill>
              </a:rPr>
              <a:t>AA</a:t>
            </a:r>
            <a:r>
              <a:rPr sz="4705" dirty="0" smtClean="0">
                <a:gradFill>
                  <a:gsLst>
                    <a:gs pos="1250">
                      <a:srgbClr val="FFFFFF"/>
                    </a:gs>
                    <a:gs pos="100000">
                      <a:srgbClr val="FFFFFF"/>
                    </a:gs>
                  </a:gsLst>
                  <a:lin ang="5400000" scaled="0"/>
                </a:gradFill>
              </a:rPr>
              <a:t>S </a:t>
            </a:r>
            <a:r>
              <a:rPr lang="en-CA" sz="4705" dirty="0" smtClean="0">
                <a:gradFill>
                  <a:gsLst>
                    <a:gs pos="1250">
                      <a:srgbClr val="FFFFFF"/>
                    </a:gs>
                    <a:gs pos="100000">
                      <a:srgbClr val="FFFFFF"/>
                    </a:gs>
                  </a:gsLst>
                  <a:lin ang="5400000" scaled="0"/>
                </a:gradFill>
              </a:rPr>
              <a:t>INTEGRATION</a:t>
            </a:r>
            <a:endParaRPr sz="4705" dirty="0">
              <a:gradFill>
                <a:gsLst>
                  <a:gs pos="1250">
                    <a:srgbClr val="FFFFFF"/>
                  </a:gs>
                  <a:gs pos="100000">
                    <a:srgbClr val="FFFFFF"/>
                  </a:gs>
                </a:gsLst>
                <a:lin ang="5400000" scaled="0"/>
              </a:gradFill>
            </a:endParaRPr>
          </a:p>
        </p:txBody>
      </p:sp>
      <p:pic>
        <p:nvPicPr>
          <p:cNvPr id="43" name="Picture 42"/>
          <p:cNvPicPr>
            <a:picLocks noChangeAspect="1"/>
          </p:cNvPicPr>
          <p:nvPr/>
        </p:nvPicPr>
        <p:blipFill>
          <a:blip r:embed="rId11"/>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2"/>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52" name="Picture 51"/>
          <p:cNvPicPr>
            <a:picLocks noChangeAspect="1"/>
          </p:cNvPicPr>
          <p:nvPr/>
        </p:nvPicPr>
        <p:blipFill>
          <a:blip r:embed="rId13"/>
          <a:stretch>
            <a:fillRect/>
          </a:stretch>
        </p:blipFill>
        <p:spPr>
          <a:xfrm>
            <a:off x="3622393" y="5034413"/>
            <a:ext cx="422095" cy="1123371"/>
          </a:xfrm>
          <a:prstGeom prst="rect">
            <a:avLst/>
          </a:prstGeom>
        </p:spPr>
      </p:pic>
      <p:pic>
        <p:nvPicPr>
          <p:cNvPr id="53" name="Picture 52"/>
          <p:cNvPicPr>
            <a:picLocks noChangeAspect="1"/>
          </p:cNvPicPr>
          <p:nvPr/>
        </p:nvPicPr>
        <p:blipFill>
          <a:blip r:embed="rId14"/>
          <a:stretch>
            <a:fillRect/>
          </a:stretch>
        </p:blipFill>
        <p:spPr>
          <a:xfrm>
            <a:off x="3802123" y="4207483"/>
            <a:ext cx="1285151" cy="841289"/>
          </a:xfrm>
          <a:prstGeom prst="rect">
            <a:avLst/>
          </a:prstGeom>
        </p:spPr>
      </p:pic>
      <p:pic>
        <p:nvPicPr>
          <p:cNvPr id="55" name="Picture 54"/>
          <p:cNvPicPr>
            <a:picLocks noChangeAspect="1"/>
          </p:cNvPicPr>
          <p:nvPr/>
        </p:nvPicPr>
        <p:blipFill>
          <a:blip r:embed="rId15"/>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6"/>
          <a:stretch>
            <a:fillRect/>
          </a:stretch>
        </p:blipFill>
        <p:spPr>
          <a:xfrm>
            <a:off x="6298613" y="1702815"/>
            <a:ext cx="515862" cy="887024"/>
          </a:xfrm>
          <a:prstGeom prst="rect">
            <a:avLst/>
          </a:prstGeom>
        </p:spPr>
      </p:pic>
      <p:pic>
        <p:nvPicPr>
          <p:cNvPr id="19" name="Picture 18"/>
          <p:cNvPicPr>
            <a:picLocks noChangeAspect="1"/>
          </p:cNvPicPr>
          <p:nvPr/>
        </p:nvPicPr>
        <p:blipFill>
          <a:blip r:embed="rId17"/>
          <a:stretch>
            <a:fillRect/>
          </a:stretch>
        </p:blipFill>
        <p:spPr>
          <a:xfrm>
            <a:off x="8361843" y="366006"/>
            <a:ext cx="963053" cy="1062688"/>
          </a:xfrm>
          <a:prstGeom prst="rect">
            <a:avLst/>
          </a:prstGeom>
        </p:spPr>
      </p:pic>
      <p:pic>
        <p:nvPicPr>
          <p:cNvPr id="20" name="Picture 19"/>
          <p:cNvPicPr>
            <a:picLocks noChangeAspect="1"/>
          </p:cNvPicPr>
          <p:nvPr/>
        </p:nvPicPr>
        <p:blipFill>
          <a:blip r:embed="rId18"/>
          <a:stretch>
            <a:fillRect/>
          </a:stretch>
        </p:blipFill>
        <p:spPr>
          <a:xfrm>
            <a:off x="9531548" y="214781"/>
            <a:ext cx="1064784" cy="1252212"/>
          </a:xfrm>
          <a:prstGeom prst="rect">
            <a:avLst/>
          </a:prstGeom>
        </p:spPr>
      </p:pic>
      <p:pic>
        <p:nvPicPr>
          <p:cNvPr id="21" name="Picture 20"/>
          <p:cNvPicPr>
            <a:picLocks noChangeAspect="1"/>
          </p:cNvPicPr>
          <p:nvPr/>
        </p:nvPicPr>
        <p:blipFill>
          <a:blip r:embed="rId19"/>
          <a:stretch>
            <a:fillRect/>
          </a:stretch>
        </p:blipFill>
        <p:spPr>
          <a:xfrm>
            <a:off x="9499393" y="1452556"/>
            <a:ext cx="956271" cy="1028845"/>
          </a:xfrm>
          <a:prstGeom prst="rect">
            <a:avLst/>
          </a:prstGeom>
        </p:spPr>
      </p:pic>
      <p:pic>
        <p:nvPicPr>
          <p:cNvPr id="22" name="Picture 21"/>
          <p:cNvPicPr>
            <a:picLocks noChangeAspect="1"/>
          </p:cNvPicPr>
          <p:nvPr/>
        </p:nvPicPr>
        <p:blipFill>
          <a:blip r:embed="rId20"/>
          <a:stretch>
            <a:fillRect/>
          </a:stretch>
        </p:blipFill>
        <p:spPr>
          <a:xfrm>
            <a:off x="10737000" y="624226"/>
            <a:ext cx="902014" cy="995001"/>
          </a:xfrm>
          <a:prstGeom prst="rect">
            <a:avLst/>
          </a:prstGeom>
        </p:spPr>
      </p:pic>
      <p:pic>
        <p:nvPicPr>
          <p:cNvPr id="70" name="Picture 69"/>
          <p:cNvPicPr>
            <a:picLocks noChangeAspect="1"/>
          </p:cNvPicPr>
          <p:nvPr/>
        </p:nvPicPr>
        <p:blipFill>
          <a:blip r:embed="rId21"/>
          <a:stretch>
            <a:fillRect/>
          </a:stretch>
        </p:blipFill>
        <p:spPr>
          <a:xfrm>
            <a:off x="10397079" y="105401"/>
            <a:ext cx="244154" cy="318130"/>
          </a:xfrm>
          <a:prstGeom prst="rect">
            <a:avLst/>
          </a:prstGeom>
        </p:spPr>
      </p:pic>
      <p:pic>
        <p:nvPicPr>
          <p:cNvPr id="71" name="Picture 70"/>
          <p:cNvPicPr>
            <a:picLocks noChangeAspect="1"/>
          </p:cNvPicPr>
          <p:nvPr/>
        </p:nvPicPr>
        <p:blipFill>
          <a:blip r:embed="rId21"/>
          <a:stretch>
            <a:fillRect/>
          </a:stretch>
        </p:blipFill>
        <p:spPr>
          <a:xfrm>
            <a:off x="10920599" y="2048960"/>
            <a:ext cx="244154" cy="318130"/>
          </a:xfrm>
          <a:prstGeom prst="rect">
            <a:avLst/>
          </a:prstGeom>
        </p:spPr>
      </p:pic>
      <p:pic>
        <p:nvPicPr>
          <p:cNvPr id="72" name="Picture 71"/>
          <p:cNvPicPr>
            <a:picLocks noChangeAspect="1"/>
          </p:cNvPicPr>
          <p:nvPr/>
        </p:nvPicPr>
        <p:blipFill>
          <a:blip r:embed="rId21"/>
          <a:stretch>
            <a:fillRect/>
          </a:stretch>
        </p:blipFill>
        <p:spPr>
          <a:xfrm>
            <a:off x="8028586" y="93304"/>
            <a:ext cx="244154" cy="318130"/>
          </a:xfrm>
          <a:prstGeom prst="rect">
            <a:avLst/>
          </a:prstGeom>
        </p:spPr>
      </p:pic>
    </p:spTree>
    <p:extLst>
      <p:ext uri="{BB962C8B-B14F-4D97-AF65-F5344CB8AC3E}">
        <p14:creationId xmlns:p14="http://schemas.microsoft.com/office/powerpoint/2010/main" val="503192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FFFFFF"/>
                </a:solidFill>
              </a:rPr>
              <a:t>Box</a:t>
            </a:r>
          </a:p>
          <a:p>
            <a:pPr marL="280121" indent="-280121" defTabSz="914367">
              <a:spcAft>
                <a:spcPts val="147"/>
              </a:spcAft>
              <a:buFont typeface="Arial" panose="020B0604020202020204" pitchFamily="34" charset="0"/>
              <a:buChar char="•"/>
            </a:pPr>
            <a:r>
              <a:rPr lang="en-US" sz="1176" dirty="0">
                <a:solidFill>
                  <a:srgbClr val="FFFFFF"/>
                </a:solidFill>
              </a:rPr>
              <a:t>Chatter</a:t>
            </a:r>
          </a:p>
          <a:p>
            <a:pPr marL="280121" indent="-280121" defTabSz="914367">
              <a:spcAft>
                <a:spcPts val="147"/>
              </a:spcAft>
              <a:buFont typeface="Arial" panose="020B0604020202020204" pitchFamily="34" charset="0"/>
              <a:buChar char="•"/>
            </a:pPr>
            <a:r>
              <a:rPr lang="en-US" sz="1176" dirty="0">
                <a:solidFill>
                  <a:srgbClr val="FFFFFF"/>
                </a:solidFill>
              </a:rPr>
              <a:t>Delay</a:t>
            </a:r>
          </a:p>
          <a:p>
            <a:pPr marL="280121" indent="-280121" defTabSz="914367">
              <a:spcAft>
                <a:spcPts val="147"/>
              </a:spcAft>
              <a:buFont typeface="Arial" panose="020B0604020202020204" pitchFamily="34" charset="0"/>
              <a:buChar char="•"/>
            </a:pPr>
            <a:r>
              <a:rPr lang="en-US" sz="1176" dirty="0">
                <a:solidFill>
                  <a:srgbClr val="FFFFFF"/>
                </a:solidFill>
              </a:rPr>
              <a:t>Dropbox</a:t>
            </a:r>
          </a:p>
          <a:p>
            <a:pPr marL="280121" indent="-280121" defTabSz="914367">
              <a:spcAft>
                <a:spcPts val="147"/>
              </a:spcAft>
              <a:buFont typeface="Arial" panose="020B0604020202020204" pitchFamily="34" charset="0"/>
              <a:buChar char="•"/>
            </a:pPr>
            <a:r>
              <a:rPr lang="en-US" sz="1176" dirty="0">
                <a:solidFill>
                  <a:srgbClr val="FFFFFF"/>
                </a:solidFill>
              </a:rPr>
              <a:t>Azure HD Insight</a:t>
            </a:r>
          </a:p>
          <a:p>
            <a:pPr marL="280121" indent="-280121" defTabSz="914367">
              <a:spcAft>
                <a:spcPts val="147"/>
              </a:spcAft>
              <a:buFont typeface="Arial" panose="020B0604020202020204" pitchFamily="34" charset="0"/>
              <a:buChar char="•"/>
            </a:pPr>
            <a:r>
              <a:rPr lang="en-US" sz="1176" dirty="0" err="1">
                <a:solidFill>
                  <a:srgbClr val="FFFFFF"/>
                </a:solidFill>
              </a:rPr>
              <a:t>Marketo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Azure Media Services</a:t>
            </a:r>
          </a:p>
          <a:p>
            <a:pPr marL="280121" indent="-280121" defTabSz="914367">
              <a:spcAft>
                <a:spcPts val="147"/>
              </a:spcAft>
              <a:buFont typeface="Arial" panose="020B0604020202020204" pitchFamily="34" charset="0"/>
              <a:buChar char="•"/>
            </a:pPr>
            <a:r>
              <a:rPr lang="en-US" sz="1176" dirty="0">
                <a:solidFill>
                  <a:srgbClr val="FFFFFF"/>
                </a:solidFill>
              </a:rPr>
              <a:t>OneDrive</a:t>
            </a:r>
          </a:p>
          <a:p>
            <a:pPr marL="280121" indent="-280121" defTabSz="914367">
              <a:spcAft>
                <a:spcPts val="147"/>
              </a:spcAft>
              <a:buFont typeface="Arial" panose="020B0604020202020204" pitchFamily="34" charset="0"/>
              <a:buChar char="•"/>
            </a:pPr>
            <a:r>
              <a:rPr lang="en-US" sz="1176" dirty="0">
                <a:solidFill>
                  <a:srgbClr val="FFFFFF"/>
                </a:solidFill>
              </a:rPr>
              <a:t>SharePoint </a:t>
            </a:r>
          </a:p>
          <a:p>
            <a:pPr marL="280121" indent="-280121" defTabSz="914367">
              <a:spcAft>
                <a:spcPts val="147"/>
              </a:spcAft>
              <a:buFont typeface="Arial" panose="020B0604020202020204" pitchFamily="34" charset="0"/>
              <a:buChar char="•"/>
            </a:pPr>
            <a:r>
              <a:rPr lang="en-US" sz="1176" dirty="0">
                <a:solidFill>
                  <a:srgbClr val="FFFFFF"/>
                </a:solidFill>
              </a:rPr>
              <a:t>SQL Server</a:t>
            </a:r>
          </a:p>
          <a:p>
            <a:pPr marL="280121" indent="-280121" defTabSz="914367">
              <a:spcAft>
                <a:spcPts val="147"/>
              </a:spcAft>
              <a:buFont typeface="Arial" panose="020B0604020202020204" pitchFamily="34" charset="0"/>
              <a:buChar char="•"/>
            </a:pPr>
            <a:r>
              <a:rPr lang="en-US" sz="1176" dirty="0">
                <a:solidFill>
                  <a:srgbClr val="FFFFFF"/>
                </a:solidFill>
              </a:rPr>
              <a:t>Office 365</a:t>
            </a:r>
          </a:p>
          <a:p>
            <a:pPr marL="280121" indent="-280121" defTabSz="914367">
              <a:spcAft>
                <a:spcPts val="147"/>
              </a:spcAft>
              <a:buFont typeface="Arial" panose="020B0604020202020204" pitchFamily="34" charset="0"/>
              <a:buChar char="•"/>
            </a:pPr>
            <a:r>
              <a:rPr lang="en-US" sz="1176" dirty="0">
                <a:solidFill>
                  <a:srgbClr val="FFFFFF"/>
                </a:solidFill>
              </a:rPr>
              <a:t>Oracle</a:t>
            </a:r>
          </a:p>
          <a:p>
            <a:pPr marL="280121" indent="-280121" defTabSz="914367">
              <a:spcAft>
                <a:spcPts val="147"/>
              </a:spcAft>
              <a:buFont typeface="Arial" panose="020B0604020202020204" pitchFamily="34" charset="0"/>
              <a:buChar char="•"/>
            </a:pPr>
            <a:r>
              <a:rPr lang="en-US" sz="1176" dirty="0">
                <a:solidFill>
                  <a:srgbClr val="FFFFFF"/>
                </a:solidFill>
              </a:rPr>
              <a:t>QuickBooks</a:t>
            </a:r>
          </a:p>
          <a:p>
            <a:pPr marL="280121" indent="-280121" defTabSz="914367">
              <a:spcAft>
                <a:spcPts val="147"/>
              </a:spcAft>
              <a:buFont typeface="Arial" panose="020B0604020202020204" pitchFamily="34" charset="0"/>
              <a:buChar char="•"/>
            </a:pPr>
            <a:r>
              <a:rPr lang="en-US" sz="1176" dirty="0" err="1">
                <a:solidFill>
                  <a:srgbClr val="FFFFFF"/>
                </a:solidFill>
              </a:rPr>
              <a:t>SalesForce</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Sugar CRM </a:t>
            </a:r>
          </a:p>
          <a:p>
            <a:pPr marL="280121" indent="-280121" defTabSz="914367">
              <a:spcAft>
                <a:spcPts val="147"/>
              </a:spcAft>
              <a:buFont typeface="Arial" panose="020B0604020202020204" pitchFamily="34" charset="0"/>
              <a:buChar char="•"/>
            </a:pPr>
            <a:r>
              <a:rPr lang="en-US" sz="1176" dirty="0">
                <a:solidFill>
                  <a:srgbClr val="FFFFFF"/>
                </a:solidFill>
              </a:rPr>
              <a:t>SAP</a:t>
            </a:r>
          </a:p>
          <a:p>
            <a:pPr marL="280121" indent="-280121" defTabSz="914367">
              <a:spcAft>
                <a:spcPts val="147"/>
              </a:spcAft>
              <a:buFont typeface="Arial" panose="020B0604020202020204" pitchFamily="34" charset="0"/>
              <a:buChar char="•"/>
            </a:pPr>
            <a:r>
              <a:rPr lang="en-US" sz="1176" dirty="0">
                <a:solidFill>
                  <a:srgbClr val="FFFFFF"/>
                </a:solidFill>
              </a:rPr>
              <a:t>Azure Service Bus</a:t>
            </a:r>
          </a:p>
          <a:p>
            <a:pPr marL="280121" indent="-280121" defTabSz="914367">
              <a:spcAft>
                <a:spcPts val="147"/>
              </a:spcAft>
              <a:buFont typeface="Arial" panose="020B0604020202020204" pitchFamily="34" charset="0"/>
              <a:buChar char="•"/>
            </a:pPr>
            <a:r>
              <a:rPr lang="en-US" sz="1176" dirty="0">
                <a:solidFill>
                  <a:srgbClr val="FFFFFF"/>
                </a:solidFill>
              </a:rPr>
              <a:t>Azure Storage</a:t>
            </a:r>
          </a:p>
          <a:p>
            <a:pPr marL="280121" indent="-280121" defTabSz="914367">
              <a:spcAft>
                <a:spcPts val="147"/>
              </a:spcAft>
              <a:buFont typeface="Arial" panose="020B0604020202020204" pitchFamily="34" charset="0"/>
              <a:buChar char="•"/>
            </a:pPr>
            <a:r>
              <a:rPr lang="en-US" sz="1176" dirty="0">
                <a:solidFill>
                  <a:srgbClr val="FFFFFF"/>
                </a:solidFill>
              </a:rPr>
              <a:t>Timer / Recurrence</a:t>
            </a:r>
          </a:p>
          <a:p>
            <a:pPr marL="280121" indent="-280121" defTabSz="914367">
              <a:spcAft>
                <a:spcPts val="147"/>
              </a:spcAft>
              <a:buFont typeface="Arial" panose="020B0604020202020204" pitchFamily="34" charset="0"/>
              <a:buChar char="•"/>
            </a:pPr>
            <a:r>
              <a:rPr lang="en-US" sz="1176" dirty="0" err="1">
                <a:solidFill>
                  <a:srgbClr val="FFFFFF"/>
                </a:solidFill>
              </a:rPr>
              <a:t>Twilio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Twitter</a:t>
            </a:r>
          </a:p>
          <a:p>
            <a:pPr marL="280121" indent="-280121" defTabSz="914367">
              <a:spcAft>
                <a:spcPts val="147"/>
              </a:spcAft>
              <a:buFont typeface="Arial" panose="020B0604020202020204" pitchFamily="34" charset="0"/>
              <a:buChar char="•"/>
            </a:pPr>
            <a:r>
              <a:rPr lang="en-US" sz="1176" dirty="0">
                <a:solidFill>
                  <a:srgbClr val="FFFFFF"/>
                </a:solidFill>
              </a:rPr>
              <a:t>IBM DB2 </a:t>
            </a:r>
          </a:p>
          <a:p>
            <a:pPr marL="280121" indent="-280121" defTabSz="914367">
              <a:spcAft>
                <a:spcPts val="147"/>
              </a:spcAft>
              <a:buFont typeface="Arial" panose="020B0604020202020204" pitchFamily="34" charset="0"/>
              <a:buChar char="•"/>
            </a:pPr>
            <a:r>
              <a:rPr lang="en-US" sz="1176" dirty="0">
                <a:solidFill>
                  <a:srgbClr val="FFFFFF"/>
                </a:solidFill>
              </a:rPr>
              <a:t>Informix</a:t>
            </a:r>
          </a:p>
          <a:p>
            <a:pPr marL="280121" indent="-280121" defTabSz="914367">
              <a:spcAft>
                <a:spcPts val="147"/>
              </a:spcAft>
              <a:buFont typeface="Arial" panose="020B0604020202020204" pitchFamily="34" charset="0"/>
              <a:buChar char="•"/>
            </a:pPr>
            <a:r>
              <a:rPr lang="en-US" sz="1176" dirty="0" err="1">
                <a:solidFill>
                  <a:srgbClr val="FFFFFF"/>
                </a:solidFill>
              </a:rPr>
              <a:t>Websphere</a:t>
            </a:r>
            <a:r>
              <a:rPr lang="en-US" sz="1176" dirty="0">
                <a:solidFill>
                  <a:srgbClr val="FFFFFF"/>
                </a:solidFill>
              </a:rPr>
              <a:t> MQ</a:t>
            </a:r>
          </a:p>
          <a:p>
            <a:pPr marL="280121" indent="-280121" defTabSz="914367">
              <a:spcAft>
                <a:spcPts val="147"/>
              </a:spcAft>
              <a:buFont typeface="Arial" panose="020B0604020202020204" pitchFamily="34" charset="0"/>
              <a:buChar char="•"/>
            </a:pPr>
            <a:r>
              <a:rPr lang="en-US" sz="1176" dirty="0">
                <a:solidFill>
                  <a:srgbClr val="FFFFFF"/>
                </a:solidFill>
              </a:rPr>
              <a:t>Azure Web Jobs</a:t>
            </a:r>
          </a:p>
          <a:p>
            <a:pPr marL="280121" indent="-280121" defTabSz="914367">
              <a:spcAft>
                <a:spcPts val="147"/>
              </a:spcAft>
              <a:buFont typeface="Arial" panose="020B0604020202020204" pitchFamily="34" charset="0"/>
              <a:buChar char="•"/>
            </a:pPr>
            <a:r>
              <a:rPr lang="en-US" sz="1176" dirty="0">
                <a:solidFill>
                  <a:srgbClr val="FFFFFF"/>
                </a:solidFill>
              </a:rPr>
              <a:t>Yammer</a:t>
            </a:r>
          </a:p>
          <a:p>
            <a:pPr marL="280121" indent="-280121" defTabSz="914367">
              <a:spcAft>
                <a:spcPts val="147"/>
              </a:spcAft>
              <a:buFont typeface="Arial" panose="020B0604020202020204" pitchFamily="34" charset="0"/>
              <a:buChar char="•"/>
            </a:pPr>
            <a:r>
              <a:rPr lang="en-US" sz="1176" dirty="0">
                <a:solidFill>
                  <a:srgbClr val="FFFFFF"/>
                </a:solidFill>
              </a:rPr>
              <a:t>Dynamics CRM</a:t>
            </a:r>
          </a:p>
          <a:p>
            <a:pPr marL="280121" indent="-280121" defTabSz="914367">
              <a:spcAft>
                <a:spcPts val="147"/>
              </a:spcAft>
              <a:buFont typeface="Arial" panose="020B0604020202020204" pitchFamily="34" charset="0"/>
              <a:buChar char="•"/>
            </a:pPr>
            <a:r>
              <a:rPr lang="en-US" sz="1176" dirty="0">
                <a:solidFill>
                  <a:srgbClr val="FFFFFF"/>
                </a:solidFill>
              </a:rPr>
              <a:t>Dynamics AX</a:t>
            </a:r>
          </a:p>
          <a:p>
            <a:pPr marL="280121" indent="-280121" defTabSz="914367">
              <a:spcAft>
                <a:spcPts val="147"/>
              </a:spcAft>
              <a:buFont typeface="Arial" panose="020B0604020202020204" pitchFamily="34" charset="0"/>
              <a:buChar char="•"/>
            </a:pPr>
            <a:r>
              <a:rPr lang="en-US" sz="1176" dirty="0">
                <a:solidFill>
                  <a:srgbClr val="FFFFFF"/>
                </a:solidFill>
              </a:rPr>
              <a:t>Hybrid Connectivity</a:t>
            </a: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a:t>
            </a:r>
            <a:r>
              <a:rPr lang="en-US" sz="1176" dirty="0" err="1">
                <a:solidFill>
                  <a:srgbClr val="FFFFFF"/>
                </a:solidFill>
              </a:rPr>
              <a:t>Debatching</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idx="4294967295"/>
          </p:nvPr>
        </p:nvSpPr>
        <p:spPr>
          <a:xfrm>
            <a:off x="0" y="284163"/>
            <a:ext cx="6176963" cy="836612"/>
          </a:xfrm>
          <a:prstGeom prst="rect">
            <a:avLst/>
          </a:prstGeom>
        </p:spPr>
        <p:txBody>
          <a:bodyPr anchor="ctr"/>
          <a:lstStyle/>
          <a:p>
            <a:pPr>
              <a:lnSpc>
                <a:spcPct val="100000"/>
              </a:lnSpc>
            </a:pPr>
            <a:r>
              <a:rPr lang="en-US" sz="3921" dirty="0" smtClean="0"/>
              <a:t>BUILT-IN API CONNECTORS</a:t>
            </a:r>
            <a:endParaRPr lang="en-US" sz="3921" dirty="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42111" y="451071"/>
            <a:ext cx="669704" cy="669704"/>
          </a:xfrm>
          <a:prstGeom prst="rect">
            <a:avLst/>
          </a:prstGeom>
        </p:spPr>
      </p:pic>
    </p:spTree>
    <p:extLst>
      <p:ext uri="{BB962C8B-B14F-4D97-AF65-F5344CB8AC3E}">
        <p14:creationId xmlns:p14="http://schemas.microsoft.com/office/powerpoint/2010/main" val="2809206423"/>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804416" cy="1877568"/>
          </a:xfrm>
        </p:spPr>
        <p:txBody>
          <a:bodyPr>
            <a:normAutofit fontScale="90000"/>
          </a:bodyPr>
          <a:lstStyle/>
          <a:p>
            <a:r>
              <a:rPr lang="en-CA" dirty="0" smtClean="0"/>
              <a:t>Example Logic App</a:t>
            </a:r>
            <a:endParaRPr lang="en-CA" dirty="0"/>
          </a:p>
        </p:txBody>
      </p:sp>
      <p:pic>
        <p:nvPicPr>
          <p:cNvPr id="4" name="Picture 3"/>
          <p:cNvPicPr>
            <a:picLocks noChangeAspect="1"/>
          </p:cNvPicPr>
          <p:nvPr/>
        </p:nvPicPr>
        <p:blipFill>
          <a:blip r:embed="rId3"/>
          <a:stretch>
            <a:fillRect/>
          </a:stretch>
        </p:blipFill>
        <p:spPr>
          <a:xfrm>
            <a:off x="2828544" y="585216"/>
            <a:ext cx="9176851" cy="6272784"/>
          </a:xfrm>
          <a:prstGeom prst="rect">
            <a:avLst/>
          </a:prstGeom>
        </p:spPr>
      </p:pic>
    </p:spTree>
    <p:extLst>
      <p:ext uri="{BB962C8B-B14F-4D97-AF65-F5344CB8AC3E}">
        <p14:creationId xmlns:p14="http://schemas.microsoft.com/office/powerpoint/2010/main" val="18113404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solidFill>
                  <a:prstClr val="black">
                    <a:lumMod val="95000"/>
                    <a:lumOff val="5000"/>
                  </a:prstClr>
                </a:solidFill>
              </a:rPr>
              <a:pPr/>
              <a:t>24</a:t>
            </a:fld>
            <a:endParaRPr lang="en-US" dirty="0">
              <a:solidFill>
                <a:prstClr val="black">
                  <a:lumMod val="95000"/>
                  <a:lumOff val="5000"/>
                </a:prstClr>
              </a:solidFill>
            </a:endParaRPr>
          </a:p>
        </p:txBody>
      </p:sp>
      <p:sp>
        <p:nvSpPr>
          <p:cNvPr id="5" name="Rectangle 4"/>
          <p:cNvSpPr/>
          <p:nvPr/>
        </p:nvSpPr>
        <p:spPr>
          <a:xfrm>
            <a:off x="1971261" y="2508837"/>
            <a:ext cx="8587776" cy="1323439"/>
          </a:xfrm>
          <a:prstGeom prst="rect">
            <a:avLst/>
          </a:prstGeom>
        </p:spPr>
        <p:txBody>
          <a:bodyPr wrap="square">
            <a:spAutoFit/>
          </a:bodyPr>
          <a:lstStyle/>
          <a:p>
            <a:r>
              <a:rPr lang="en-US" sz="8000" dirty="0" smtClean="0">
                <a:solidFill>
                  <a:prstClr val="black"/>
                </a:solidFill>
              </a:rPr>
              <a:t>DEMO: </a:t>
            </a:r>
            <a:r>
              <a:rPr lang="en-CA" sz="8000" dirty="0" smtClean="0">
                <a:solidFill>
                  <a:prstClr val="black"/>
                </a:solidFill>
              </a:rPr>
              <a:t>LOGIC APP</a:t>
            </a:r>
            <a:endParaRPr lang="en-CA" sz="8000" dirty="0">
              <a:solidFill>
                <a:prstClr val="black"/>
              </a:solidFill>
            </a:endParaRPr>
          </a:p>
        </p:txBody>
      </p:sp>
    </p:spTree>
    <p:extLst>
      <p:ext uri="{BB962C8B-B14F-4D97-AF65-F5344CB8AC3E}">
        <p14:creationId xmlns:p14="http://schemas.microsoft.com/office/powerpoint/2010/main" val="19586246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pPr/>
              <a:t>25</a:t>
            </a:fld>
            <a:endParaRPr lang="en-US" dirty="0"/>
          </a:p>
        </p:txBody>
      </p:sp>
      <p:sp>
        <p:nvSpPr>
          <p:cNvPr id="5" name="Rectangle 4"/>
          <p:cNvSpPr/>
          <p:nvPr/>
        </p:nvSpPr>
        <p:spPr>
          <a:xfrm>
            <a:off x="4517954" y="2667862"/>
            <a:ext cx="3985386" cy="1323439"/>
          </a:xfrm>
          <a:prstGeom prst="rect">
            <a:avLst/>
          </a:prstGeom>
        </p:spPr>
        <p:txBody>
          <a:bodyPr wrap="none">
            <a:spAutoFit/>
          </a:bodyPr>
          <a:lstStyle/>
          <a:p>
            <a:r>
              <a:rPr lang="en-US" sz="8000" dirty="0" smtClean="0"/>
              <a:t>API APPS</a:t>
            </a:r>
            <a:endParaRPr lang="en-CA" sz="80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8989" y="3009541"/>
            <a:ext cx="640080" cy="640080"/>
          </a:xfrm>
          <a:prstGeom prst="flowChartOffpageConnector">
            <a:avLst/>
          </a:prstGeom>
          <a:solidFill>
            <a:schemeClr val="tx1"/>
          </a:solidFill>
          <a:ln>
            <a:solidFill>
              <a:schemeClr val="tx1"/>
            </a:solidFill>
          </a:ln>
        </p:spPr>
      </p:pic>
    </p:spTree>
    <p:extLst>
      <p:ext uri="{BB962C8B-B14F-4D97-AF65-F5344CB8AC3E}">
        <p14:creationId xmlns:p14="http://schemas.microsoft.com/office/powerpoint/2010/main" val="7316116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 name="TextBox 6"/>
          <p:cNvSpPr txBox="1"/>
          <p:nvPr/>
        </p:nvSpPr>
        <p:spPr>
          <a:xfrm>
            <a:off x="4998720" y="979451"/>
            <a:ext cx="6805353" cy="5123043"/>
          </a:xfrm>
          <a:prstGeom prst="rect">
            <a:avLst/>
          </a:prstGeom>
          <a:noFill/>
        </p:spPr>
        <p:txBody>
          <a:bodyPr wrap="square" rtlCol="0" anchor="t" anchorCtr="0">
            <a:noAutofit/>
          </a:bodyPr>
          <a:lstStyle/>
          <a:p>
            <a:pPr marL="63500" defTabSz="896181">
              <a:spcAft>
                <a:spcPts val="2400"/>
              </a:spcAft>
            </a:pPr>
            <a:r>
              <a:rPr lang="en-US" sz="3200" dirty="0" smtClean="0">
                <a:solidFill>
                  <a:srgbClr val="FFFFFF"/>
                </a:solidFill>
              </a:rPr>
              <a:t>Easily use cloud or custom APIs:</a:t>
            </a:r>
            <a:endParaRPr lang="en-US" sz="3200" dirty="0">
              <a:solidFill>
                <a:srgbClr val="FFFFFF"/>
              </a:solidFill>
            </a:endParaRPr>
          </a:p>
          <a:p>
            <a:pPr marL="872744" lvl="1" indent="-342900" defTabSz="896181">
              <a:spcAft>
                <a:spcPts val="2400"/>
              </a:spcAft>
              <a:buFont typeface="Arial" panose="020B0604020202020204" pitchFamily="34" charset="0"/>
              <a:buChar char="•"/>
            </a:pPr>
            <a:r>
              <a:rPr lang="en-US" sz="2400" dirty="0" smtClean="0">
                <a:solidFill>
                  <a:srgbClr val="FFFFFF"/>
                </a:solidFill>
              </a:rPr>
              <a:t>Dozens of built-in APIs for popular SaaS</a:t>
            </a:r>
          </a:p>
          <a:p>
            <a:pPr marL="872744" lvl="1" indent="-342900" defTabSz="896181">
              <a:spcAft>
                <a:spcPts val="2400"/>
              </a:spcAft>
              <a:buFont typeface="Arial" panose="020B0604020202020204" pitchFamily="34" charset="0"/>
              <a:buChar char="•"/>
            </a:pPr>
            <a:r>
              <a:rPr lang="en-US" sz="2400" dirty="0" smtClean="0">
                <a:solidFill>
                  <a:srgbClr val="FFFFFF"/>
                </a:solidFill>
              </a:rPr>
              <a:t>An ecosystem of APIs for any need</a:t>
            </a:r>
            <a:endParaRPr lang="en-US" sz="2400" dirty="0">
              <a:solidFill>
                <a:srgbClr val="FFFFFF"/>
              </a:solidFill>
            </a:endParaRPr>
          </a:p>
          <a:p>
            <a:pPr marL="872744" lvl="1" indent="-342900" defTabSz="896181">
              <a:spcAft>
                <a:spcPts val="2400"/>
              </a:spcAft>
              <a:buFont typeface="Arial" panose="020B0604020202020204" pitchFamily="34" charset="0"/>
              <a:buChar char="•"/>
            </a:pPr>
            <a:r>
              <a:rPr lang="en-US" sz="2400" dirty="0" smtClean="0">
                <a:solidFill>
                  <a:srgbClr val="FFFFFF"/>
                </a:solidFill>
              </a:rPr>
              <a:t>Create and publish custom, reusable APIs</a:t>
            </a:r>
          </a:p>
          <a:p>
            <a:pPr marL="872744" lvl="1" indent="-342900" defTabSz="896181">
              <a:spcAft>
                <a:spcPts val="2400"/>
              </a:spcAft>
              <a:buFont typeface="Arial" panose="020B0604020202020204" pitchFamily="34" charset="0"/>
              <a:buChar char="•"/>
            </a:pPr>
            <a:r>
              <a:rPr lang="en-US" sz="2400" dirty="0" smtClean="0">
                <a:solidFill>
                  <a:srgbClr val="FFFFFF"/>
                </a:solidFill>
              </a:rPr>
              <a:t>Visual </a:t>
            </a:r>
            <a:r>
              <a:rPr lang="en-US" sz="2400" dirty="0">
                <a:solidFill>
                  <a:srgbClr val="FFFFFF"/>
                </a:solidFill>
              </a:rPr>
              <a:t>Studio tooling with </a:t>
            </a:r>
            <a:r>
              <a:rPr lang="en-US" sz="2400" dirty="0" smtClean="0">
                <a:solidFill>
                  <a:srgbClr val="FFFFFF"/>
                </a:solidFill>
              </a:rPr>
              <a:t>one-click publish and </a:t>
            </a:r>
            <a:r>
              <a:rPr lang="en-US" sz="2400" dirty="0">
                <a:solidFill>
                  <a:srgbClr val="FFFFFF"/>
                </a:solidFill>
              </a:rPr>
              <a:t>remote </a:t>
            </a:r>
            <a:r>
              <a:rPr lang="en-US" sz="2400" dirty="0" smtClean="0">
                <a:solidFill>
                  <a:srgbClr val="FFFFFF"/>
                </a:solidFill>
              </a:rPr>
              <a:t>debugging</a:t>
            </a:r>
          </a:p>
          <a:p>
            <a:pPr marL="872744" lvl="1" indent="-342900" defTabSz="896181">
              <a:spcAft>
                <a:spcPts val="2400"/>
              </a:spcAft>
              <a:buFont typeface="Arial" panose="020B0604020202020204" pitchFamily="34" charset="0"/>
              <a:buChar char="•"/>
            </a:pPr>
            <a:r>
              <a:rPr lang="en-US" sz="2400" dirty="0" smtClean="0">
                <a:solidFill>
                  <a:srgbClr val="FFFFFF"/>
                </a:solidFill>
              </a:rPr>
              <a:t>Automatic </a:t>
            </a:r>
            <a:r>
              <a:rPr lang="en-US" sz="2400" dirty="0">
                <a:solidFill>
                  <a:srgbClr val="FFFFFF"/>
                </a:solidFill>
              </a:rPr>
              <a:t>client SDK generation for many languages</a:t>
            </a:r>
          </a:p>
          <a:p>
            <a:pPr marL="872744" lvl="1" indent="-342900" defTabSz="896181">
              <a:spcAft>
                <a:spcPts val="2400"/>
              </a:spcAft>
              <a:buFont typeface="Arial" panose="020B0604020202020204" pitchFamily="34" charset="0"/>
              <a:buChar char="•"/>
            </a:pPr>
            <a:endParaRPr lang="en-US" sz="2400" dirty="0" smtClean="0">
              <a:solidFill>
                <a:srgbClr val="FFFFFF"/>
              </a:solidFill>
            </a:endParaRPr>
          </a:p>
        </p:txBody>
      </p:sp>
      <p:sp>
        <p:nvSpPr>
          <p:cNvPr id="8" name="Rectangle 7"/>
          <p:cNvSpPr/>
          <p:nvPr/>
        </p:nvSpPr>
        <p:spPr>
          <a:xfrm>
            <a:off x="1422155" y="3777255"/>
            <a:ext cx="2754279" cy="830997"/>
          </a:xfrm>
          <a:prstGeom prst="rect">
            <a:avLst/>
          </a:prstGeom>
        </p:spPr>
        <p:txBody>
          <a:bodyPr wrap="none">
            <a:spAutoFit/>
          </a:bodyPr>
          <a:lstStyle/>
          <a:p>
            <a:pPr algn="ctr" defTabSz="896181"/>
            <a:r>
              <a:rPr lang="en-US" sz="2400" dirty="0" smtClean="0">
                <a:solidFill>
                  <a:srgbClr val="FFFFFF"/>
                </a:solidFill>
              </a:rPr>
              <a:t>Create, consume and</a:t>
            </a:r>
          </a:p>
          <a:p>
            <a:pPr algn="ctr" defTabSz="896181"/>
            <a:r>
              <a:rPr lang="en-US" sz="2400" dirty="0" smtClean="0">
                <a:solidFill>
                  <a:srgbClr val="FFFFFF"/>
                </a:solidFill>
              </a:rPr>
              <a:t>host APIs more easily</a:t>
            </a:r>
          </a:p>
        </p:txBody>
      </p:sp>
      <p:grpSp>
        <p:nvGrpSpPr>
          <p:cNvPr id="9" name="Group 8"/>
          <p:cNvGrpSpPr/>
          <p:nvPr/>
        </p:nvGrpSpPr>
        <p:grpSpPr>
          <a:xfrm>
            <a:off x="1481528" y="2441111"/>
            <a:ext cx="2635519" cy="1360429"/>
            <a:chOff x="6276897" y="3849484"/>
            <a:chExt cx="2584077" cy="1333875"/>
          </a:xfrm>
          <a:gradFill>
            <a:gsLst>
              <a:gs pos="98000">
                <a:schemeClr val="bg1">
                  <a:lumMod val="75000"/>
                </a:schemeClr>
              </a:gs>
              <a:gs pos="0">
                <a:schemeClr val="tx2">
                  <a:lumMod val="25000"/>
                </a:schemeClr>
              </a:gs>
            </a:gsLst>
            <a:lin ang="5400000" scaled="1"/>
          </a:gradFill>
        </p:grpSpPr>
        <p:sp>
          <p:nvSpPr>
            <p:cNvPr id="10" name="TextBox 9"/>
            <p:cNvSpPr txBox="1"/>
            <p:nvPr/>
          </p:nvSpPr>
          <p:spPr>
            <a:xfrm>
              <a:off x="6276897" y="4696209"/>
              <a:ext cx="2584077" cy="487150"/>
            </a:xfrm>
            <a:prstGeom prst="flowChartOffpageConnector">
              <a:avLst/>
            </a:prstGeom>
            <a:noFill/>
          </p:spPr>
          <p:txBody>
            <a:bodyPr wrap="square" rtlCol="0">
              <a:spAutoFit/>
            </a:bodyPr>
            <a:lstStyle/>
            <a:p>
              <a:pPr algn="ctr" defTabSz="914400">
                <a:defRPr/>
              </a:pPr>
              <a:r>
                <a:rPr lang="en-US" sz="2000" b="1" kern="0" cap="all" dirty="0" err="1" smtClean="0">
                  <a:solidFill>
                    <a:srgbClr val="FFFFFF"/>
                  </a:solidFill>
                </a:rPr>
                <a:t>Api</a:t>
              </a:r>
              <a:r>
                <a:rPr lang="en-US" sz="2000" b="1" kern="0" cap="all" dirty="0" smtClean="0">
                  <a:solidFill>
                    <a:srgbClr val="FFFFFF"/>
                  </a:solidFill>
                </a:rPr>
                <a:t> Apps</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0803311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dirty="0"/>
              <a:t>Benefits of </a:t>
            </a:r>
            <a:r>
              <a:rPr lang="en-US" dirty="0" smtClean="0"/>
              <a:t>API </a:t>
            </a:r>
            <a:r>
              <a:rPr lang="en-US" dirty="0"/>
              <a:t>Apps</a:t>
            </a:r>
          </a:p>
        </p:txBody>
      </p:sp>
      <p:sp>
        <p:nvSpPr>
          <p:cNvPr id="7" name="Content Placeholder 2"/>
          <p:cNvSpPr>
            <a:spLocks noGrp="1"/>
          </p:cNvSpPr>
          <p:nvPr>
            <p:ph idx="1"/>
          </p:nvPr>
        </p:nvSpPr>
        <p:spPr>
          <a:prstGeom prst="rect">
            <a:avLst/>
          </a:prstGeom>
        </p:spPr>
        <p:txBody>
          <a:bodyPr>
            <a:normAutofit/>
          </a:bodyPr>
          <a:lstStyle/>
          <a:p>
            <a:pPr>
              <a:buFont typeface="Wingdings" panose="05000000000000000000" pitchFamily="2" charset="2"/>
              <a:buChar char="v"/>
            </a:pPr>
            <a:r>
              <a:rPr lang="en-US" sz="3200" dirty="0" smtClean="0"/>
              <a:t> Bring </a:t>
            </a:r>
            <a:r>
              <a:rPr lang="en-US" sz="3200" dirty="0"/>
              <a:t>your API as-is</a:t>
            </a:r>
          </a:p>
          <a:p>
            <a:pPr lvl="2"/>
            <a:r>
              <a:rPr lang="en-US" sz="2800" dirty="0" smtClean="0"/>
              <a:t> .</a:t>
            </a:r>
            <a:r>
              <a:rPr lang="en-US" sz="2800" dirty="0"/>
              <a:t>NET Web API</a:t>
            </a:r>
          </a:p>
          <a:p>
            <a:pPr lvl="2"/>
            <a:r>
              <a:rPr lang="en-US" sz="2800" dirty="0" smtClean="0"/>
              <a:t> Node.js </a:t>
            </a:r>
            <a:r>
              <a:rPr lang="en-US" sz="2800" dirty="0"/>
              <a:t>+ Express</a:t>
            </a:r>
          </a:p>
          <a:p>
            <a:pPr lvl="2"/>
            <a:r>
              <a:rPr lang="en-US" sz="2800" dirty="0" smtClean="0"/>
              <a:t> Java</a:t>
            </a:r>
            <a:endParaRPr lang="en-US" sz="2800" dirty="0"/>
          </a:p>
          <a:p>
            <a:pPr lvl="2"/>
            <a:r>
              <a:rPr lang="en-US" sz="2800" dirty="0" smtClean="0"/>
              <a:t> PHP</a:t>
            </a:r>
            <a:endParaRPr lang="en-US" sz="2800" dirty="0"/>
          </a:p>
          <a:p>
            <a:pPr lvl="2"/>
            <a:r>
              <a:rPr lang="en-US" sz="2800" dirty="0" smtClean="0"/>
              <a:t> Many </a:t>
            </a:r>
            <a:r>
              <a:rPr lang="en-US" sz="2800" dirty="0"/>
              <a:t>other technologies</a:t>
            </a:r>
          </a:p>
          <a:p>
            <a:pPr>
              <a:buFont typeface="Wingdings" panose="05000000000000000000" pitchFamily="2" charset="2"/>
              <a:buChar char="v"/>
            </a:pPr>
            <a:r>
              <a:rPr lang="en-US" sz="3200" dirty="0" smtClean="0"/>
              <a:t> Connect </a:t>
            </a:r>
            <a:r>
              <a:rPr lang="en-US" sz="3200" dirty="0"/>
              <a:t>easily to SaaS platforms</a:t>
            </a:r>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27</a:t>
            </a:fld>
            <a:endParaRPr lang="en-US" dirty="0"/>
          </a:p>
        </p:txBody>
      </p:sp>
    </p:spTree>
    <p:extLst>
      <p:ext uri="{BB962C8B-B14F-4D97-AF65-F5344CB8AC3E}">
        <p14:creationId xmlns:p14="http://schemas.microsoft.com/office/powerpoint/2010/main" val="3549428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Consuming API Apps</a:t>
            </a:r>
          </a:p>
        </p:txBody>
      </p:sp>
      <p:sp>
        <p:nvSpPr>
          <p:cNvPr id="3" name="Content Placeholder 2"/>
          <p:cNvSpPr>
            <a:spLocks noGrp="1"/>
          </p:cNvSpPr>
          <p:nvPr>
            <p:ph idx="1"/>
          </p:nvPr>
        </p:nvSpPr>
        <p:spPr/>
        <p:txBody>
          <a:bodyPr>
            <a:normAutofit/>
          </a:bodyPr>
          <a:lstStyle/>
          <a:p>
            <a:pPr lvl="0" defTabSz="914180">
              <a:spcBef>
                <a:spcPct val="20000"/>
              </a:spcBef>
              <a:spcAft>
                <a:spcPts val="0"/>
              </a:spcAft>
              <a:buClr>
                <a:srgbClr val="0072C6"/>
              </a:buClr>
              <a:buSzPct val="90000"/>
              <a:buFont typeface="Wingdings" panose="05000000000000000000" pitchFamily="2" charset="2"/>
              <a:buChar char="v"/>
            </a:pPr>
            <a:r>
              <a:rPr lang="en-US" sz="3200" dirty="0" smtClean="0"/>
              <a:t> API </a:t>
            </a:r>
            <a:r>
              <a:rPr lang="en-US" sz="3200" dirty="0"/>
              <a:t>Apps expose HTTP </a:t>
            </a:r>
            <a:r>
              <a:rPr lang="en-US" sz="3200" dirty="0" smtClean="0"/>
              <a:t>services</a:t>
            </a:r>
            <a:endParaRPr lang="en-US" sz="3200" dirty="0"/>
          </a:p>
          <a:p>
            <a:pPr lvl="0" defTabSz="914180">
              <a:spcBef>
                <a:spcPct val="20000"/>
              </a:spcBef>
              <a:spcAft>
                <a:spcPts val="0"/>
              </a:spcAft>
              <a:buClr>
                <a:srgbClr val="0072C6"/>
              </a:buClr>
              <a:buSzPct val="90000"/>
              <a:buFont typeface="Wingdings" panose="05000000000000000000" pitchFamily="2" charset="2"/>
              <a:buChar char="v"/>
            </a:pPr>
            <a:r>
              <a:rPr lang="en-US" sz="3200" dirty="0" smtClean="0"/>
              <a:t> Metadata </a:t>
            </a:r>
            <a:r>
              <a:rPr lang="en-US" sz="3200" dirty="0"/>
              <a:t>is exposed using Swagger 2.0 metadata</a:t>
            </a:r>
          </a:p>
          <a:p>
            <a:pPr marL="755454" lvl="2" indent="-236498" defTabSz="914180">
              <a:spcBef>
                <a:spcPct val="20000"/>
              </a:spcBef>
              <a:spcAft>
                <a:spcPts val="0"/>
              </a:spcAft>
              <a:buClr>
                <a:srgbClr val="0072C6"/>
              </a:buClr>
              <a:buSzPct val="90000"/>
              <a:buFont typeface="Wingdings" panose="05000000000000000000" pitchFamily="2" charset="2"/>
              <a:buChar char="§"/>
            </a:pPr>
            <a:r>
              <a:rPr lang="en-US" sz="2800" dirty="0"/>
              <a:t>JSON file</a:t>
            </a:r>
          </a:p>
          <a:p>
            <a:pPr marL="755454" lvl="2" indent="-236498" defTabSz="914180">
              <a:spcBef>
                <a:spcPct val="20000"/>
              </a:spcBef>
              <a:spcAft>
                <a:spcPts val="0"/>
              </a:spcAft>
              <a:buClr>
                <a:srgbClr val="0072C6"/>
              </a:buClr>
              <a:buSzPct val="90000"/>
              <a:buFont typeface="Wingdings" panose="05000000000000000000" pitchFamily="2" charset="2"/>
              <a:buChar char="§"/>
            </a:pPr>
            <a:r>
              <a:rPr lang="en-US" sz="2800" dirty="0"/>
              <a:t>Widely </a:t>
            </a:r>
            <a:r>
              <a:rPr lang="en-US" sz="2800" dirty="0" smtClean="0"/>
              <a:t>supported</a:t>
            </a:r>
            <a:endParaRPr lang="en-US" sz="2800" dirty="0"/>
          </a:p>
          <a:p>
            <a:pPr lvl="0" defTabSz="914180">
              <a:spcBef>
                <a:spcPct val="20000"/>
              </a:spcBef>
              <a:spcAft>
                <a:spcPts val="0"/>
              </a:spcAft>
              <a:buClr>
                <a:srgbClr val="0072C6"/>
              </a:buClr>
              <a:buSzPct val="90000"/>
              <a:buFont typeface="Wingdings" panose="05000000000000000000" pitchFamily="2" charset="2"/>
              <a:buChar char="v"/>
            </a:pPr>
            <a:r>
              <a:rPr lang="en-US" sz="3200" dirty="0" smtClean="0"/>
              <a:t> Client applications</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28</a:t>
            </a:fld>
            <a:endParaRPr lang="en-US" dirty="0"/>
          </a:p>
        </p:txBody>
      </p:sp>
    </p:spTree>
    <p:extLst>
      <p:ext uri="{BB962C8B-B14F-4D97-AF65-F5344CB8AC3E}">
        <p14:creationId xmlns:p14="http://schemas.microsoft.com/office/powerpoint/2010/main" val="38309398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pPr/>
              <a:t>29</a:t>
            </a:fld>
            <a:endParaRPr lang="en-US" dirty="0"/>
          </a:p>
        </p:txBody>
      </p:sp>
      <p:sp>
        <p:nvSpPr>
          <p:cNvPr id="5" name="Rectangle 4"/>
          <p:cNvSpPr/>
          <p:nvPr/>
        </p:nvSpPr>
        <p:spPr>
          <a:xfrm>
            <a:off x="2668757" y="2568472"/>
            <a:ext cx="6630341" cy="1323439"/>
          </a:xfrm>
          <a:prstGeom prst="rect">
            <a:avLst/>
          </a:prstGeom>
        </p:spPr>
        <p:txBody>
          <a:bodyPr wrap="none">
            <a:spAutoFit/>
          </a:bodyPr>
          <a:lstStyle/>
          <a:p>
            <a:r>
              <a:rPr lang="en-US" sz="8000" dirty="0" smtClean="0"/>
              <a:t>DEMO: API APP</a:t>
            </a:r>
            <a:endParaRPr lang="en-CA" sz="8000" dirty="0"/>
          </a:p>
        </p:txBody>
      </p:sp>
    </p:spTree>
    <p:extLst>
      <p:ext uri="{BB962C8B-B14F-4D97-AF65-F5344CB8AC3E}">
        <p14:creationId xmlns:p14="http://schemas.microsoft.com/office/powerpoint/2010/main" val="17491760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bwMode="auto">
          <a:xfrm>
            <a:off x="1692602" y="309631"/>
            <a:ext cx="8986107" cy="4558064"/>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defRPr/>
            </a:pPr>
            <a:endParaRPr lang="en-US" sz="1372"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86"/>
          <p:cNvSpPr/>
          <p:nvPr/>
        </p:nvSpPr>
        <p:spPr bwMode="auto">
          <a:xfrm>
            <a:off x="100584" y="4868350"/>
            <a:ext cx="12192000" cy="1758692"/>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defRPr/>
            </a:pPr>
            <a:r>
              <a:rPr lang="en-US" sz="1568" kern="0" cap="all" dirty="0">
                <a:gradFill>
                  <a:gsLst>
                    <a:gs pos="0">
                      <a:srgbClr val="FFFFFF"/>
                    </a:gs>
                    <a:gs pos="100000">
                      <a:srgbClr val="FFFFFF"/>
                    </a:gs>
                  </a:gsLst>
                  <a:lin ang="5400000" scaled="0"/>
                </a:gradFill>
                <a:latin typeface="Segoe UI"/>
                <a:ea typeface="Segoe UI" pitchFamily="34" charset="0"/>
                <a:cs typeface="Segoe UI" pitchFamily="34" charset="0"/>
              </a:rPr>
              <a:t>Infrastructure Services</a:t>
            </a:r>
          </a:p>
        </p:txBody>
      </p:sp>
      <p:sp>
        <p:nvSpPr>
          <p:cNvPr id="41" name="Rectangle 40"/>
          <p:cNvSpPr/>
          <p:nvPr/>
        </p:nvSpPr>
        <p:spPr bwMode="auto">
          <a:xfrm>
            <a:off x="4318108" y="959731"/>
            <a:ext cx="3624646" cy="134496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5923" fontAlgn="base">
              <a:lnSpc>
                <a:spcPct val="90000"/>
              </a:lnSpc>
              <a:defRPr/>
            </a:pPr>
            <a:r>
              <a:rPr lang="en-US" sz="1078" kern="0" dirty="0">
                <a:gradFill>
                  <a:gsLst>
                    <a:gs pos="0">
                      <a:srgbClr val="FFFFFF"/>
                    </a:gs>
                    <a:gs pos="100000">
                      <a:srgbClr val="FFFFFF"/>
                    </a:gs>
                  </a:gsLst>
                  <a:lin ang="5400000" scaled="0"/>
                </a:gradFill>
                <a:latin typeface="Segoe UI"/>
                <a:ea typeface="Segoe UI" pitchFamily="34" charset="0"/>
                <a:cs typeface="Segoe UI" pitchFamily="34" charset="0"/>
              </a:rPr>
              <a:t>App Platform</a:t>
            </a:r>
          </a:p>
        </p:txBody>
      </p:sp>
      <p:grpSp>
        <p:nvGrpSpPr>
          <p:cNvPr id="137" name="Group 136"/>
          <p:cNvGrpSpPr/>
          <p:nvPr/>
        </p:nvGrpSpPr>
        <p:grpSpPr>
          <a:xfrm>
            <a:off x="4437771" y="1377574"/>
            <a:ext cx="988716" cy="295187"/>
            <a:chOff x="5594200" y="1965800"/>
            <a:chExt cx="1008542" cy="301106"/>
          </a:xfrm>
        </p:grpSpPr>
        <p:sp>
          <p:nvSpPr>
            <p:cNvPr id="151" name="TextBox 150"/>
            <p:cNvSpPr txBox="1"/>
            <p:nvPr/>
          </p:nvSpPr>
          <p:spPr>
            <a:xfrm>
              <a:off x="5943586" y="1965800"/>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t>
              </a:r>
              <a:b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2" name="Picture 15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594200" y="1972961"/>
              <a:ext cx="286784" cy="286785"/>
            </a:xfrm>
            <a:prstGeom prst="rect">
              <a:avLst/>
            </a:prstGeom>
          </p:spPr>
        </p:pic>
      </p:grpSp>
      <p:grpSp>
        <p:nvGrpSpPr>
          <p:cNvPr id="138" name="Group 137"/>
          <p:cNvGrpSpPr/>
          <p:nvPr/>
        </p:nvGrpSpPr>
        <p:grpSpPr>
          <a:xfrm>
            <a:off x="4443482" y="1784094"/>
            <a:ext cx="996061" cy="285371"/>
            <a:chOff x="5600026" y="2460365"/>
            <a:chExt cx="1016034" cy="291093"/>
          </a:xfrm>
        </p:grpSpPr>
        <p:sp>
          <p:nvSpPr>
            <p:cNvPr id="153" name="TextBox 152"/>
            <p:cNvSpPr txBox="1"/>
            <p:nvPr/>
          </p:nvSpPr>
          <p:spPr>
            <a:xfrm>
              <a:off x="5956904" y="2475093"/>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600026" y="2460365"/>
              <a:ext cx="291092" cy="291093"/>
            </a:xfrm>
            <a:prstGeom prst="rect">
              <a:avLst/>
            </a:prstGeom>
          </p:spPr>
        </p:pic>
      </p:grpSp>
      <p:grpSp>
        <p:nvGrpSpPr>
          <p:cNvPr id="141" name="Group 140"/>
          <p:cNvGrpSpPr/>
          <p:nvPr/>
        </p:nvGrpSpPr>
        <p:grpSpPr>
          <a:xfrm>
            <a:off x="6496834" y="1377574"/>
            <a:ext cx="988103" cy="295187"/>
            <a:chOff x="7471235" y="1965800"/>
            <a:chExt cx="1007917" cy="301106"/>
          </a:xfrm>
        </p:grpSpPr>
        <p:sp>
          <p:nvSpPr>
            <p:cNvPr id="155" name="TextBox 154"/>
            <p:cNvSpPr txBox="1"/>
            <p:nvPr/>
          </p:nvSpPr>
          <p:spPr>
            <a:xfrm>
              <a:off x="7819996" y="1965800"/>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471235" y="1970580"/>
              <a:ext cx="291545" cy="291546"/>
            </a:xfrm>
            <a:prstGeom prst="rect">
              <a:avLst/>
            </a:prstGeom>
          </p:spPr>
        </p:pic>
      </p:grpSp>
      <p:grpSp>
        <p:nvGrpSpPr>
          <p:cNvPr id="139" name="Group 138"/>
          <p:cNvGrpSpPr/>
          <p:nvPr/>
        </p:nvGrpSpPr>
        <p:grpSpPr>
          <a:xfrm>
            <a:off x="5566867" y="1380662"/>
            <a:ext cx="998308" cy="289011"/>
            <a:chOff x="6522621" y="1968951"/>
            <a:chExt cx="1018326" cy="294805"/>
          </a:xfrm>
        </p:grpSpPr>
        <p:sp>
          <p:nvSpPr>
            <p:cNvPr id="157" name="TextBox 156"/>
            <p:cNvSpPr txBox="1"/>
            <p:nvPr/>
          </p:nvSpPr>
          <p:spPr>
            <a:xfrm>
              <a:off x="6881791" y="1988052"/>
              <a:ext cx="659156" cy="256602"/>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522621" y="1968951"/>
              <a:ext cx="294804" cy="294805"/>
            </a:xfrm>
            <a:prstGeom prst="rect">
              <a:avLst/>
            </a:prstGeom>
          </p:spPr>
        </p:pic>
      </p:grpSp>
      <p:grpSp>
        <p:nvGrpSpPr>
          <p:cNvPr id="140" name="Group 139"/>
          <p:cNvGrpSpPr/>
          <p:nvPr/>
        </p:nvGrpSpPr>
        <p:grpSpPr>
          <a:xfrm>
            <a:off x="5580873" y="1779185"/>
            <a:ext cx="988716" cy="295187"/>
            <a:chOff x="6536908" y="2455358"/>
            <a:chExt cx="1008542" cy="301106"/>
          </a:xfrm>
        </p:grpSpPr>
        <p:sp>
          <p:nvSpPr>
            <p:cNvPr id="159" name="TextBox 158"/>
            <p:cNvSpPr txBox="1"/>
            <p:nvPr/>
          </p:nvSpPr>
          <p:spPr>
            <a:xfrm>
              <a:off x="6886294" y="2455358"/>
              <a:ext cx="659156" cy="301106"/>
            </a:xfrm>
            <a:prstGeom prst="rect">
              <a:avLst/>
            </a:prstGeom>
            <a:noFill/>
            <a:ln>
              <a:noFill/>
            </a:ln>
          </p:spPr>
          <p:txBody>
            <a:bodyPr wrap="none" lIns="0" tIns="27421" rIns="0" bIns="0" rtlCol="0" anchor="ctr">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36908" y="2459700"/>
              <a:ext cx="292423" cy="292423"/>
            </a:xfrm>
            <a:prstGeom prst="rect">
              <a:avLst/>
            </a:prstGeom>
          </p:spPr>
        </p:pic>
      </p:grpSp>
      <p:grpSp>
        <p:nvGrpSpPr>
          <p:cNvPr id="142" name="Group 141"/>
          <p:cNvGrpSpPr/>
          <p:nvPr/>
        </p:nvGrpSpPr>
        <p:grpSpPr>
          <a:xfrm>
            <a:off x="6506074" y="1779185"/>
            <a:ext cx="983832" cy="295187"/>
            <a:chOff x="7480661" y="2455358"/>
            <a:chExt cx="1003560" cy="301106"/>
          </a:xfrm>
        </p:grpSpPr>
        <p:sp>
          <p:nvSpPr>
            <p:cNvPr id="161" name="TextBox 160"/>
            <p:cNvSpPr txBox="1"/>
            <p:nvPr/>
          </p:nvSpPr>
          <p:spPr>
            <a:xfrm>
              <a:off x="7825065" y="2455358"/>
              <a:ext cx="659156" cy="301106"/>
            </a:xfrm>
            <a:prstGeom prst="rect">
              <a:avLst/>
            </a:prstGeom>
            <a:noFill/>
            <a:ln>
              <a:noFill/>
            </a:ln>
          </p:spPr>
          <p:txBody>
            <a:bodyPr wrap="none" lIns="0" tIns="27421" rIns="0" bIns="0" rtlCol="0" anchor="ctr">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480661" y="2461280"/>
              <a:ext cx="289263" cy="289263"/>
            </a:xfrm>
            <a:prstGeom prst="rect">
              <a:avLst/>
            </a:prstGeom>
          </p:spPr>
        </p:pic>
      </p:grpSp>
      <p:sp>
        <p:nvSpPr>
          <p:cNvPr id="38" name="Rectangle 37"/>
          <p:cNvSpPr/>
          <p:nvPr/>
        </p:nvSpPr>
        <p:spPr bwMode="auto">
          <a:xfrm>
            <a:off x="2104284" y="3800352"/>
            <a:ext cx="2430419" cy="75874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5923" fontAlgn="base">
              <a:lnSpc>
                <a:spcPct val="90000"/>
              </a:lnSpc>
              <a:defRPr/>
            </a:pPr>
            <a:r>
              <a:rPr lang="en-US" sz="1078" kern="0" dirty="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43" name="Group 342"/>
          <p:cNvGrpSpPr/>
          <p:nvPr/>
        </p:nvGrpSpPr>
        <p:grpSpPr>
          <a:xfrm>
            <a:off x="3292008" y="4170409"/>
            <a:ext cx="1026099" cy="324814"/>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5"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950" eaLnBrk="0" fontAlgn="base" hangingPunct="0">
                <a:lnSpc>
                  <a:spcPts val="800"/>
                </a:lnSpc>
                <a:spcBef>
                  <a:spcPct val="0"/>
                </a:spcBef>
                <a:spcAft>
                  <a:spcPct val="0"/>
                </a:spcAft>
                <a:defRPr/>
              </a:pPr>
              <a:r>
                <a:rPr lang="en-US" sz="755"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213685" y="4177914"/>
            <a:ext cx="994816" cy="320027"/>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sp>
        <p:nvSpPr>
          <p:cNvPr id="39" name="Rectangle 38"/>
          <p:cNvSpPr/>
          <p:nvPr/>
        </p:nvSpPr>
        <p:spPr bwMode="auto">
          <a:xfrm>
            <a:off x="4684556" y="2451504"/>
            <a:ext cx="2740792" cy="211540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5923" fontAlgn="base">
              <a:lnSpc>
                <a:spcPct val="90000"/>
              </a:lnSpc>
              <a:defRPr/>
            </a:pPr>
            <a:r>
              <a:rPr lang="en-US" sz="1078" kern="0" dirty="0">
                <a:gradFill>
                  <a:gsLst>
                    <a:gs pos="0">
                      <a:srgbClr val="FFFFFF"/>
                    </a:gs>
                    <a:gs pos="100000">
                      <a:srgbClr val="FFFFFF"/>
                    </a:gs>
                  </a:gsLst>
                  <a:lin ang="5400000" scaled="0"/>
                </a:gradFill>
                <a:latin typeface="Segoe UI"/>
                <a:ea typeface="Segoe UI" pitchFamily="34" charset="0"/>
                <a:cs typeface="Segoe UI" pitchFamily="34" charset="0"/>
              </a:rPr>
              <a:t>Analytics &amp; </a:t>
            </a:r>
            <a:r>
              <a:rPr lang="en-US" sz="1078" kern="0" dirty="0" err="1">
                <a:gradFill>
                  <a:gsLst>
                    <a:gs pos="0">
                      <a:srgbClr val="FFFFFF"/>
                    </a:gs>
                    <a:gs pos="100000">
                      <a:srgbClr val="FFFFFF"/>
                    </a:gs>
                  </a:gsLst>
                  <a:lin ang="5400000" scaled="0"/>
                </a:gradFill>
                <a:latin typeface="Segoe UI"/>
                <a:ea typeface="Segoe UI" pitchFamily="34" charset="0"/>
                <a:cs typeface="Segoe UI" pitchFamily="34" charset="0"/>
              </a:rPr>
              <a:t>IoT</a:t>
            </a:r>
            <a:endParaRPr lang="en-US" sz="107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1" name="Group 380"/>
          <p:cNvGrpSpPr/>
          <p:nvPr/>
        </p:nvGrpSpPr>
        <p:grpSpPr>
          <a:xfrm>
            <a:off x="4853447" y="2949422"/>
            <a:ext cx="991793" cy="340534"/>
            <a:chOff x="6171397" y="3452128"/>
            <a:chExt cx="1011681" cy="347362"/>
          </a:xfrm>
        </p:grpSpPr>
        <p:sp>
          <p:nvSpPr>
            <p:cNvPr id="181" name="TextBox 180"/>
            <p:cNvSpPr txBox="1"/>
            <p:nvPr/>
          </p:nvSpPr>
          <p:spPr>
            <a:xfrm>
              <a:off x="6523922" y="349838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171397" y="3452128"/>
              <a:ext cx="296813" cy="296813"/>
            </a:xfrm>
            <a:prstGeom prst="rect">
              <a:avLst/>
            </a:prstGeom>
          </p:spPr>
        </p:pic>
      </p:grpSp>
      <p:grpSp>
        <p:nvGrpSpPr>
          <p:cNvPr id="382" name="Group 381"/>
          <p:cNvGrpSpPr/>
          <p:nvPr/>
        </p:nvGrpSpPr>
        <p:grpSpPr>
          <a:xfrm>
            <a:off x="6063647" y="2983903"/>
            <a:ext cx="992240" cy="313066"/>
            <a:chOff x="7271704" y="3487300"/>
            <a:chExt cx="1012136" cy="319344"/>
          </a:xfrm>
        </p:grpSpPr>
        <p:sp>
          <p:nvSpPr>
            <p:cNvPr id="183" name="TextBox 182"/>
            <p:cNvSpPr txBox="1"/>
            <p:nvPr/>
          </p:nvSpPr>
          <p:spPr>
            <a:xfrm>
              <a:off x="7624684" y="350553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7271704" y="3487300"/>
              <a:ext cx="285754" cy="285754"/>
            </a:xfrm>
            <a:prstGeom prst="rect">
              <a:avLst/>
            </a:prstGeom>
          </p:spPr>
        </p:pic>
      </p:grpSp>
      <p:grpSp>
        <p:nvGrpSpPr>
          <p:cNvPr id="383" name="Group 382"/>
          <p:cNvGrpSpPr/>
          <p:nvPr/>
        </p:nvGrpSpPr>
        <p:grpSpPr>
          <a:xfrm>
            <a:off x="4788023" y="3995675"/>
            <a:ext cx="1002601" cy="338670"/>
            <a:chOff x="6104661" y="4617996"/>
            <a:chExt cx="1022705" cy="345461"/>
          </a:xfrm>
        </p:grpSpPr>
        <p:sp>
          <p:nvSpPr>
            <p:cNvPr id="185" name="TextBox 184"/>
            <p:cNvSpPr txBox="1"/>
            <p:nvPr/>
          </p:nvSpPr>
          <p:spPr>
            <a:xfrm>
              <a:off x="6468210" y="46623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6104661" y="4617996"/>
              <a:ext cx="310547" cy="310546"/>
            </a:xfrm>
            <a:prstGeom prst="rect">
              <a:avLst/>
            </a:prstGeom>
          </p:spPr>
        </p:pic>
      </p:grpSp>
      <p:grpSp>
        <p:nvGrpSpPr>
          <p:cNvPr id="384" name="Group 383"/>
          <p:cNvGrpSpPr/>
          <p:nvPr/>
        </p:nvGrpSpPr>
        <p:grpSpPr>
          <a:xfrm>
            <a:off x="4818245" y="3490865"/>
            <a:ext cx="983249" cy="327994"/>
            <a:chOff x="6135489" y="4056656"/>
            <a:chExt cx="1002965" cy="334571"/>
          </a:xfrm>
        </p:grpSpPr>
        <p:sp>
          <p:nvSpPr>
            <p:cNvPr id="187" name="TextBox 186"/>
            <p:cNvSpPr txBox="1"/>
            <p:nvPr/>
          </p:nvSpPr>
          <p:spPr>
            <a:xfrm>
              <a:off x="6479298" y="409012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35489" y="4056656"/>
              <a:ext cx="302121" cy="302121"/>
            </a:xfrm>
            <a:prstGeom prst="rect">
              <a:avLst/>
            </a:prstGeom>
          </p:spPr>
        </p:pic>
      </p:grpSp>
      <p:grpSp>
        <p:nvGrpSpPr>
          <p:cNvPr id="385" name="Group 384"/>
          <p:cNvGrpSpPr/>
          <p:nvPr/>
        </p:nvGrpSpPr>
        <p:grpSpPr>
          <a:xfrm>
            <a:off x="6061527" y="3498647"/>
            <a:ext cx="985901" cy="321237"/>
            <a:chOff x="7269541" y="4064595"/>
            <a:chExt cx="1005670" cy="327678"/>
          </a:xfrm>
        </p:grpSpPr>
        <p:sp>
          <p:nvSpPr>
            <p:cNvPr id="189" name="TextBox 188"/>
            <p:cNvSpPr txBox="1"/>
            <p:nvPr/>
          </p:nvSpPr>
          <p:spPr>
            <a:xfrm>
              <a:off x="7616055" y="409116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269541" y="4064595"/>
              <a:ext cx="296417" cy="296417"/>
            </a:xfrm>
            <a:prstGeom prst="rect">
              <a:avLst/>
            </a:prstGeom>
          </p:spPr>
        </p:pic>
      </p:grpSp>
      <p:grpSp>
        <p:nvGrpSpPr>
          <p:cNvPr id="386" name="Group 385"/>
          <p:cNvGrpSpPr/>
          <p:nvPr/>
        </p:nvGrpSpPr>
        <p:grpSpPr>
          <a:xfrm>
            <a:off x="6056439" y="3995674"/>
            <a:ext cx="1012344" cy="333279"/>
            <a:chOff x="7264351" y="4617996"/>
            <a:chExt cx="1032644" cy="339962"/>
          </a:xfrm>
        </p:grpSpPr>
        <p:sp>
          <p:nvSpPr>
            <p:cNvPr id="191" name="TextBox 190"/>
            <p:cNvSpPr txBox="1"/>
            <p:nvPr/>
          </p:nvSpPr>
          <p:spPr>
            <a:xfrm>
              <a:off x="7637839" y="4676797"/>
              <a:ext cx="659156" cy="258458"/>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264351" y="4617996"/>
              <a:ext cx="339962" cy="339962"/>
            </a:xfrm>
            <a:prstGeom prst="rect">
              <a:avLst/>
            </a:prstGeom>
          </p:spPr>
        </p:pic>
      </p:grpSp>
      <p:sp>
        <p:nvSpPr>
          <p:cNvPr id="40" name="Rectangle 39"/>
          <p:cNvSpPr/>
          <p:nvPr/>
        </p:nvSpPr>
        <p:spPr bwMode="auto">
          <a:xfrm>
            <a:off x="2102033" y="2451503"/>
            <a:ext cx="2432671" cy="12253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5923" fontAlgn="base">
              <a:lnSpc>
                <a:spcPct val="90000"/>
              </a:lnSpc>
              <a:defRPr/>
            </a:pPr>
            <a:r>
              <a:rPr lang="en-US" sz="1078" kern="0" dirty="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77" name="Group 376"/>
          <p:cNvGrpSpPr/>
          <p:nvPr/>
        </p:nvGrpSpPr>
        <p:grpSpPr>
          <a:xfrm>
            <a:off x="3491453" y="2833154"/>
            <a:ext cx="985818" cy="314411"/>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2243639" y="3249653"/>
            <a:ext cx="988486" cy="310495"/>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3499637" y="3251300"/>
            <a:ext cx="978800" cy="317401"/>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2237375" y="2825772"/>
            <a:ext cx="984994" cy="31324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sp>
        <p:nvSpPr>
          <p:cNvPr id="71" name="Rectangle 70"/>
          <p:cNvSpPr/>
          <p:nvPr/>
        </p:nvSpPr>
        <p:spPr bwMode="auto">
          <a:xfrm>
            <a:off x="10828112" y="307736"/>
            <a:ext cx="1344822" cy="4395508"/>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defRPr/>
            </a:pPr>
            <a:endParaRPr lang="en-US" sz="1274" b="1" kern="0" dirty="0">
              <a:solidFill>
                <a:srgbClr val="FFFFFF"/>
              </a:solidFill>
              <a:latin typeface="Segoe UI"/>
              <a:ea typeface="Segoe UI" pitchFamily="34" charset="0"/>
              <a:cs typeface="Segoe UI" pitchFamily="34" charset="0"/>
            </a:endParaRPr>
          </a:p>
        </p:txBody>
      </p:sp>
      <p:grpSp>
        <p:nvGrpSpPr>
          <p:cNvPr id="338" name="Group 337"/>
          <p:cNvGrpSpPr/>
          <p:nvPr/>
        </p:nvGrpSpPr>
        <p:grpSpPr>
          <a:xfrm>
            <a:off x="11053977" y="2129756"/>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sp>
        <p:nvSpPr>
          <p:cNvPr id="208" name="TextBox 207"/>
          <p:cNvSpPr txBox="1"/>
          <p:nvPr/>
        </p:nvSpPr>
        <p:spPr>
          <a:xfrm>
            <a:off x="11376883" y="4219178"/>
            <a:ext cx="646198" cy="295187"/>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defRPr/>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11037107" y="4189843"/>
            <a:ext cx="281190" cy="281190"/>
          </a:xfrm>
          <a:prstGeom prst="rect">
            <a:avLst/>
          </a:prstGeom>
        </p:spPr>
      </p:pic>
      <p:grpSp>
        <p:nvGrpSpPr>
          <p:cNvPr id="341" name="Group 340"/>
          <p:cNvGrpSpPr/>
          <p:nvPr/>
        </p:nvGrpSpPr>
        <p:grpSpPr>
          <a:xfrm>
            <a:off x="11031739" y="3647494"/>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1045704" y="3188643"/>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7" name="Rectangle 36"/>
          <p:cNvSpPr/>
          <p:nvPr/>
        </p:nvSpPr>
        <p:spPr bwMode="auto">
          <a:xfrm>
            <a:off x="7575201" y="2451504"/>
            <a:ext cx="2699886" cy="211309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5923" fontAlgn="base">
              <a:lnSpc>
                <a:spcPct val="90000"/>
              </a:lnSpc>
              <a:defRPr/>
            </a:pPr>
            <a:r>
              <a:rPr lang="en-US" sz="1078" kern="0" dirty="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7694245" y="2979156"/>
            <a:ext cx="988948" cy="317814"/>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7694245" y="4068614"/>
            <a:ext cx="1009466" cy="311900"/>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7694245" y="3526508"/>
            <a:ext cx="991874" cy="312571"/>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155644" y="3494512"/>
            <a:ext cx="991675" cy="299389"/>
            <a:chOff x="9789813" y="4065697"/>
            <a:chExt cx="1011560" cy="305392"/>
          </a:xfrm>
        </p:grpSpPr>
        <p:sp>
          <p:nvSpPr>
            <p:cNvPr id="177" name="TextBox 176"/>
            <p:cNvSpPr txBox="1"/>
            <p:nvPr/>
          </p:nvSpPr>
          <p:spPr>
            <a:xfrm>
              <a:off x="10142217" y="4148331"/>
              <a:ext cx="659156" cy="222758"/>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p:txBody>
        </p:sp>
        <p:pic>
          <p:nvPicPr>
            <p:cNvPr id="178" name="Picture 17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160969" y="4047712"/>
            <a:ext cx="994825" cy="322293"/>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129546" y="2956175"/>
            <a:ext cx="737061" cy="340794"/>
            <a:chOff x="9763191" y="3476801"/>
            <a:chExt cx="751841" cy="347627"/>
          </a:xfrm>
        </p:grpSpPr>
        <p:pic>
          <p:nvPicPr>
            <p:cNvPr id="17" name="Picture 16"/>
            <p:cNvPicPr>
              <a:picLocks noChangeAspect="1"/>
            </p:cNvPicPr>
            <p:nvPr/>
          </p:nvPicPr>
          <p:blipFill>
            <a:blip r:embed="rId30"/>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250598" y="2530077"/>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defRPr/>
            </a:pPr>
            <a:endParaRPr lang="en-US" sz="1765">
              <a:solidFill>
                <a:srgbClr val="FFFFFF"/>
              </a:solidFill>
              <a:latin typeface="Segoe UI"/>
            </a:endParaRPr>
          </a:p>
        </p:txBody>
      </p:sp>
      <p:grpSp>
        <p:nvGrpSpPr>
          <p:cNvPr id="337" name="Group 336"/>
          <p:cNvGrpSpPr/>
          <p:nvPr/>
        </p:nvGrpSpPr>
        <p:grpSpPr>
          <a:xfrm>
            <a:off x="11073506" y="1035573"/>
            <a:ext cx="991400" cy="327745"/>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rgbClr val="1B3C72"/>
              </a:solidFill>
              <a:ln w="127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grpSp>
            <p:nvGrpSpPr>
              <p:cNvPr id="22" name="Group 21"/>
              <p:cNvGrpSpPr/>
              <p:nvPr/>
            </p:nvGrpSpPr>
            <p:grpSpPr>
              <a:xfrm>
                <a:off x="10911015" y="1312912"/>
                <a:ext cx="107890" cy="50914"/>
                <a:chOff x="11033154" y="1382736"/>
                <a:chExt cx="155481" cy="72282"/>
              </a:xfrm>
            </p:grpSpPr>
            <p:cxnSp>
              <p:nvCxnSpPr>
                <p:cNvPr id="11" name="Straight Connector 10"/>
                <p:cNvCxnSpPr/>
                <p:nvPr/>
              </p:nvCxnSpPr>
              <p:spPr>
                <a:xfrm flipV="1">
                  <a:off x="11033154" y="1413481"/>
                  <a:ext cx="50167" cy="1722"/>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07537" y="1382736"/>
                  <a:ext cx="1" cy="70787"/>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4748" y="1418127"/>
                  <a:ext cx="34927" cy="36891"/>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42" name="Group 241"/>
          <p:cNvGrpSpPr/>
          <p:nvPr/>
        </p:nvGrpSpPr>
        <p:grpSpPr>
          <a:xfrm>
            <a:off x="2980496" y="5403800"/>
            <a:ext cx="2835269" cy="774278"/>
            <a:chOff x="2937660" y="4931023"/>
            <a:chExt cx="2892122" cy="789804"/>
          </a:xfrm>
        </p:grpSpPr>
        <p:sp>
          <p:nvSpPr>
            <p:cNvPr id="32" name="Rectangle 31"/>
            <p:cNvSpPr/>
            <p:nvPr/>
          </p:nvSpPr>
          <p:spPr bwMode="auto">
            <a:xfrm>
              <a:off x="2937660" y="4931023"/>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5923" fontAlgn="base">
                <a:lnSpc>
                  <a:spcPct val="90000"/>
                </a:lnSpc>
                <a:defRPr/>
              </a:pPr>
              <a:r>
                <a:rPr lang="en-US" sz="1078"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25" name="Rectangle 24"/>
            <p:cNvSpPr/>
            <p:nvPr/>
          </p:nvSpPr>
          <p:spPr bwMode="auto">
            <a:xfrm>
              <a:off x="3003353" y="5231315"/>
              <a:ext cx="915430"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BLOB Storage</a:t>
              </a:r>
            </a:p>
          </p:txBody>
        </p:sp>
        <p:sp>
          <p:nvSpPr>
            <p:cNvPr id="26" name="Rectangle 25"/>
            <p:cNvSpPr/>
            <p:nvPr/>
          </p:nvSpPr>
          <p:spPr bwMode="auto">
            <a:xfrm>
              <a:off x="3995042" y="5231314"/>
              <a:ext cx="835223"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Azure Files</a:t>
              </a:r>
            </a:p>
          </p:txBody>
        </p:sp>
        <p:sp>
          <p:nvSpPr>
            <p:cNvPr id="61" name="Rectangle 60"/>
            <p:cNvSpPr/>
            <p:nvPr/>
          </p:nvSpPr>
          <p:spPr bwMode="auto">
            <a:xfrm>
              <a:off x="4925592" y="5231313"/>
              <a:ext cx="836224"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232" name="Picture 231" descr="Storage blob.png"/>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pic>
          <p:nvPicPr>
            <p:cNvPr id="233" name="Picture 232" descr="Storage blob.png"/>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pic>
          <p:nvPicPr>
            <p:cNvPr id="234" name="Picture 233" descr="Storage blob.png"/>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328" name="Group 327"/>
          <p:cNvGrpSpPr/>
          <p:nvPr/>
        </p:nvGrpSpPr>
        <p:grpSpPr>
          <a:xfrm>
            <a:off x="11103346" y="1600313"/>
            <a:ext cx="953052" cy="346405"/>
            <a:chOff x="11248838" y="2615973"/>
            <a:chExt cx="972163" cy="353351"/>
          </a:xfrm>
        </p:grpSpPr>
        <p:sp>
          <p:nvSpPr>
            <p:cNvPr id="236" name="TextBox 235"/>
            <p:cNvSpPr txBox="1"/>
            <p:nvPr/>
          </p:nvSpPr>
          <p:spPr>
            <a:xfrm>
              <a:off x="11561845" y="266821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Mngt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72" name="Picture 271"/>
            <p:cNvPicPr>
              <a:picLocks noChangeAspect="1"/>
            </p:cNvPicPr>
            <p:nvPr/>
          </p:nvPicPr>
          <p:blipFill>
            <a:blip r:embed="rId33"/>
            <a:stretch>
              <a:fillRect/>
            </a:stretch>
          </p:blipFill>
          <p:spPr>
            <a:xfrm>
              <a:off x="11248838" y="2615973"/>
              <a:ext cx="245456" cy="317924"/>
            </a:xfrm>
            <a:prstGeom prst="rect">
              <a:avLst/>
            </a:prstGeom>
          </p:spPr>
        </p:pic>
      </p:grpSp>
      <p:grpSp>
        <p:nvGrpSpPr>
          <p:cNvPr id="339" name="Group 338"/>
          <p:cNvGrpSpPr/>
          <p:nvPr/>
        </p:nvGrpSpPr>
        <p:grpSpPr>
          <a:xfrm>
            <a:off x="11043575" y="2659199"/>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sp>
        <p:nvSpPr>
          <p:cNvPr id="35" name="Rectangle 34"/>
          <p:cNvSpPr/>
          <p:nvPr/>
        </p:nvSpPr>
        <p:spPr bwMode="auto">
          <a:xfrm>
            <a:off x="2104284" y="958220"/>
            <a:ext cx="2066717" cy="134641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5923" fontAlgn="base">
              <a:lnSpc>
                <a:spcPct val="90000"/>
              </a:lnSpc>
              <a:defRPr/>
            </a:pPr>
            <a:r>
              <a:rPr lang="en-US" sz="1078" kern="0" dirty="0">
                <a:gradFill>
                  <a:gsLst>
                    <a:gs pos="0">
                      <a:srgbClr val="FFFFFF"/>
                    </a:gs>
                    <a:gs pos="100000">
                      <a:srgbClr val="FFFFFF"/>
                    </a:gs>
                  </a:gsLst>
                  <a:lin ang="5400000" scaled="0"/>
                </a:gradFill>
                <a:latin typeface="Segoe UI"/>
                <a:ea typeface="Segoe UI" pitchFamily="34" charset="0"/>
                <a:cs typeface="Segoe UI" pitchFamily="34" charset="0"/>
              </a:rPr>
              <a:t>Compute</a:t>
            </a:r>
          </a:p>
        </p:txBody>
      </p:sp>
      <p:grpSp>
        <p:nvGrpSpPr>
          <p:cNvPr id="344" name="Group 343"/>
          <p:cNvGrpSpPr/>
          <p:nvPr/>
        </p:nvGrpSpPr>
        <p:grpSpPr>
          <a:xfrm>
            <a:off x="2237375" y="1353837"/>
            <a:ext cx="981679" cy="331369"/>
            <a:chOff x="3533110" y="1950842"/>
            <a:chExt cx="1001364" cy="338014"/>
          </a:xfrm>
        </p:grpSpPr>
        <p:sp>
          <p:nvSpPr>
            <p:cNvPr id="145" name="TextBox 144"/>
            <p:cNvSpPr txBox="1"/>
            <p:nvPr/>
          </p:nvSpPr>
          <p:spPr>
            <a:xfrm>
              <a:off x="3875318" y="1987750"/>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33110" y="1950842"/>
              <a:ext cx="289802" cy="289802"/>
            </a:xfrm>
            <a:prstGeom prst="rect">
              <a:avLst/>
            </a:prstGeom>
          </p:spPr>
        </p:pic>
      </p:grpSp>
      <p:grpSp>
        <p:nvGrpSpPr>
          <p:cNvPr id="345" name="Group 344"/>
          <p:cNvGrpSpPr/>
          <p:nvPr/>
        </p:nvGrpSpPr>
        <p:grpSpPr>
          <a:xfrm>
            <a:off x="2266177" y="1808101"/>
            <a:ext cx="987931" cy="378904"/>
            <a:chOff x="3562490" y="2321749"/>
            <a:chExt cx="1007741" cy="386501"/>
          </a:xfrm>
        </p:grpSpPr>
        <p:sp>
          <p:nvSpPr>
            <p:cNvPr id="147" name="TextBox 146"/>
            <p:cNvSpPr txBox="1"/>
            <p:nvPr/>
          </p:nvSpPr>
          <p:spPr>
            <a:xfrm>
              <a:off x="3911075" y="2407144"/>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3562490" y="2321749"/>
              <a:ext cx="303536" cy="303536"/>
            </a:xfrm>
            <a:prstGeom prst="rect">
              <a:avLst/>
            </a:prstGeom>
          </p:spPr>
        </p:pic>
      </p:grpSp>
      <p:grpSp>
        <p:nvGrpSpPr>
          <p:cNvPr id="346" name="Group 345"/>
          <p:cNvGrpSpPr/>
          <p:nvPr/>
        </p:nvGrpSpPr>
        <p:grpSpPr>
          <a:xfrm>
            <a:off x="3166307" y="1815008"/>
            <a:ext cx="980989" cy="371335"/>
            <a:chOff x="4132786" y="2318520"/>
            <a:chExt cx="1000660" cy="378781"/>
          </a:xfrm>
        </p:grpSpPr>
        <p:sp>
          <p:nvSpPr>
            <p:cNvPr id="149" name="TextBox 148"/>
            <p:cNvSpPr txBox="1"/>
            <p:nvPr/>
          </p:nvSpPr>
          <p:spPr>
            <a:xfrm>
              <a:off x="4474290" y="2396195"/>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4132786" y="2318520"/>
              <a:ext cx="291655" cy="291656"/>
            </a:xfrm>
            <a:prstGeom prst="rect">
              <a:avLst/>
            </a:prstGeom>
          </p:spPr>
        </p:pic>
      </p:grpSp>
      <p:sp>
        <p:nvSpPr>
          <p:cNvPr id="349" name="TextBox 348"/>
          <p:cNvSpPr txBox="1"/>
          <p:nvPr/>
        </p:nvSpPr>
        <p:spPr>
          <a:xfrm>
            <a:off x="3498088" y="1390019"/>
            <a:ext cx="646198" cy="295187"/>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162761" y="1374148"/>
            <a:ext cx="276889" cy="266128"/>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sp>
        <p:nvSpPr>
          <p:cNvPr id="42" name="Rectangle 41"/>
          <p:cNvSpPr/>
          <p:nvPr/>
        </p:nvSpPr>
        <p:spPr bwMode="auto">
          <a:xfrm>
            <a:off x="8093638" y="958220"/>
            <a:ext cx="2181448" cy="134641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5923" fontAlgn="base">
              <a:lnSpc>
                <a:spcPct val="90000"/>
              </a:lnSpc>
              <a:defRPr/>
            </a:pPr>
            <a:r>
              <a:rPr lang="en-US" sz="1078" kern="0" dirty="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8233778" y="1398388"/>
            <a:ext cx="996261" cy="303019"/>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294203" y="1866167"/>
            <a:ext cx="1013397" cy="298271"/>
            <a:chOff x="10156761" y="2472651"/>
            <a:chExt cx="1033718" cy="304252"/>
          </a:xfrm>
        </p:grpSpPr>
        <p:sp>
          <p:nvSpPr>
            <p:cNvPr id="169" name="TextBox 168"/>
            <p:cNvSpPr txBox="1"/>
            <p:nvPr/>
          </p:nvSpPr>
          <p:spPr>
            <a:xfrm>
              <a:off x="10531323" y="2475798"/>
              <a:ext cx="659156" cy="30110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56761" y="2472651"/>
              <a:ext cx="292274" cy="292274"/>
            </a:xfrm>
            <a:prstGeom prst="rect">
              <a:avLst/>
            </a:prstGeom>
          </p:spPr>
        </p:pic>
      </p:grpSp>
      <p:grpSp>
        <p:nvGrpSpPr>
          <p:cNvPr id="361" name="Group 360"/>
          <p:cNvGrpSpPr/>
          <p:nvPr/>
        </p:nvGrpSpPr>
        <p:grpSpPr>
          <a:xfrm>
            <a:off x="9310238" y="1382840"/>
            <a:ext cx="879261" cy="311564"/>
            <a:chOff x="10173117" y="1979632"/>
            <a:chExt cx="896892" cy="317811"/>
          </a:xfrm>
        </p:grpSpPr>
        <p:pic>
          <p:nvPicPr>
            <p:cNvPr id="273" name="Picture 272"/>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233757" y="1851573"/>
            <a:ext cx="987906" cy="301123"/>
            <a:chOff x="8298657" y="1380994"/>
            <a:chExt cx="1007716" cy="307161"/>
          </a:xfrm>
        </p:grpSpPr>
        <p:sp>
          <p:nvSpPr>
            <p:cNvPr id="239" name="TextBox 238"/>
            <p:cNvSpPr txBox="1"/>
            <p:nvPr/>
          </p:nvSpPr>
          <p:spPr>
            <a:xfrm>
              <a:off x="8645535" y="1438130"/>
              <a:ext cx="660838"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38099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grpSp>
      <p:grpSp>
        <p:nvGrpSpPr>
          <p:cNvPr id="243" name="Group 242"/>
          <p:cNvGrpSpPr/>
          <p:nvPr/>
        </p:nvGrpSpPr>
        <p:grpSpPr>
          <a:xfrm>
            <a:off x="225355" y="5403800"/>
            <a:ext cx="2577487" cy="773876"/>
            <a:chOff x="127272" y="4931023"/>
            <a:chExt cx="2629171" cy="789394"/>
          </a:xfrm>
        </p:grpSpPr>
        <p:sp>
          <p:nvSpPr>
            <p:cNvPr id="31" name="Rectangle 30"/>
            <p:cNvSpPr/>
            <p:nvPr/>
          </p:nvSpPr>
          <p:spPr bwMode="auto">
            <a:xfrm>
              <a:off x="127272" y="4931023"/>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5923" fontAlgn="base">
                <a:lnSpc>
                  <a:spcPct val="90000"/>
                </a:lnSpc>
                <a:defRPr/>
              </a:pPr>
              <a:r>
                <a:rPr lang="en-US" sz="1078" kern="0" dirty="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43" name="Rectangle 42"/>
            <p:cNvSpPr/>
            <p:nvPr/>
          </p:nvSpPr>
          <p:spPr bwMode="auto">
            <a:xfrm>
              <a:off x="228440" y="5237334"/>
              <a:ext cx="808197" cy="35606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Windows</a:t>
              </a:r>
            </a:p>
          </p:txBody>
        </p:sp>
        <p:sp>
          <p:nvSpPr>
            <p:cNvPr id="44" name="Rectangle 43"/>
            <p:cNvSpPr/>
            <p:nvPr/>
          </p:nvSpPr>
          <p:spPr bwMode="auto">
            <a:xfrm>
              <a:off x="1031094" y="5237334"/>
              <a:ext cx="727898" cy="35606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Linux</a:t>
              </a:r>
            </a:p>
          </p:txBody>
        </p:sp>
        <p:sp>
          <p:nvSpPr>
            <p:cNvPr id="62" name="Rectangle 61"/>
            <p:cNvSpPr/>
            <p:nvPr/>
          </p:nvSpPr>
          <p:spPr bwMode="auto">
            <a:xfrm>
              <a:off x="1815887" y="5237334"/>
              <a:ext cx="861746" cy="35606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pic>
          <p:nvPicPr>
            <p:cNvPr id="235" name="Picture 23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241656" y="5275561"/>
              <a:ext cx="261581" cy="261582"/>
            </a:xfrm>
            <a:prstGeom prst="rect">
              <a:avLst/>
            </a:prstGeom>
            <a:ln>
              <a:noFill/>
            </a:ln>
          </p:spPr>
        </p:pic>
        <p:pic>
          <p:nvPicPr>
            <p:cNvPr id="396" name="Picture 395"/>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053903" y="5275561"/>
              <a:ext cx="261581" cy="261582"/>
            </a:xfrm>
            <a:prstGeom prst="rect">
              <a:avLst/>
            </a:prstGeom>
            <a:ln>
              <a:noFill/>
            </a:ln>
          </p:spPr>
        </p:pic>
        <p:grpSp>
          <p:nvGrpSpPr>
            <p:cNvPr id="412" name="Group 411"/>
            <p:cNvGrpSpPr/>
            <p:nvPr/>
          </p:nvGrpSpPr>
          <p:grpSpPr>
            <a:xfrm>
              <a:off x="1848962" y="5310201"/>
              <a:ext cx="221053" cy="170255"/>
              <a:chOff x="1403201"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solidFill>
                  <a:srgbClr val="FFFFFF"/>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solidFill>
                  <a:srgbClr val="FFFFFF"/>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grpSp>
          <p:sp>
            <p:nvSpPr>
              <p:cNvPr id="403" name="Rounded Rectangle 402"/>
              <p:cNvSpPr/>
              <p:nvPr/>
            </p:nvSpPr>
            <p:spPr bwMode="auto">
              <a:xfrm>
                <a:off x="1403201" y="5288934"/>
                <a:ext cx="294653" cy="226942"/>
              </a:xfrm>
              <a:prstGeom prst="roundRect">
                <a:avLst>
                  <a:gd name="adj" fmla="val 9184"/>
                </a:avLst>
              </a:prstGeom>
              <a:noFill/>
              <a:ln w="190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solidFill>
                  <a:srgbClr val="FFFFFF"/>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solidFill>
                  <a:srgbClr val="FFFFFF"/>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solidFill>
                  <a:srgbClr val="FFFFFF"/>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solidFill>
                  <a:srgbClr val="FFFFFF"/>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grpSp>
        </p:grpSp>
      </p:grpSp>
      <p:grpSp>
        <p:nvGrpSpPr>
          <p:cNvPr id="16" name="Group 15"/>
          <p:cNvGrpSpPr/>
          <p:nvPr/>
        </p:nvGrpSpPr>
        <p:grpSpPr>
          <a:xfrm>
            <a:off x="220418" y="307737"/>
            <a:ext cx="1344822" cy="4395507"/>
            <a:chOff x="426849" y="90536"/>
            <a:chExt cx="1371788" cy="4483646"/>
          </a:xfrm>
        </p:grpSpPr>
        <p:sp>
          <p:nvSpPr>
            <p:cNvPr id="238" name="Rectangle 237"/>
            <p:cNvSpPr/>
            <p:nvPr/>
          </p:nvSpPr>
          <p:spPr bwMode="auto">
            <a:xfrm>
              <a:off x="426849" y="90536"/>
              <a:ext cx="1371788" cy="448364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defRPr/>
              </a:pPr>
              <a:endParaRPr lang="en-US" sz="1176" b="1" kern="0" dirty="0">
                <a:solidFill>
                  <a:srgbClr val="FFFFFF"/>
                </a:solidFill>
                <a:latin typeface="Segoe UI"/>
                <a:ea typeface="Segoe UI" pitchFamily="34" charset="0"/>
                <a:cs typeface="Segoe UI" pitchFamily="34" charset="0"/>
              </a:endParaRPr>
            </a:p>
          </p:txBody>
        </p:sp>
        <p:grpSp>
          <p:nvGrpSpPr>
            <p:cNvPr id="334" name="Group 333"/>
            <p:cNvGrpSpPr/>
            <p:nvPr/>
          </p:nvGrpSpPr>
          <p:grpSpPr>
            <a:xfrm>
              <a:off x="559925" y="1337022"/>
              <a:ext cx="1012582" cy="321430"/>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92781" y="1896250"/>
              <a:ext cx="974572" cy="311021"/>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6764" y="2453146"/>
              <a:ext cx="1008498" cy="337139"/>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76737" y="796962"/>
              <a:ext cx="1000133" cy="348052"/>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62791" y="2957202"/>
              <a:ext cx="1006664" cy="360439"/>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36" name="Group 335"/>
            <p:cNvGrpSpPr/>
            <p:nvPr/>
          </p:nvGrpSpPr>
          <p:grpSpPr>
            <a:xfrm>
              <a:off x="547196" y="3461258"/>
              <a:ext cx="1024650" cy="317273"/>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417" name="Group 416"/>
            <p:cNvGrpSpPr/>
            <p:nvPr/>
          </p:nvGrpSpPr>
          <p:grpSpPr>
            <a:xfrm>
              <a:off x="559429" y="4065187"/>
              <a:ext cx="1008388" cy="309244"/>
              <a:chOff x="559429" y="4065187"/>
              <a:chExt cx="1008388" cy="309244"/>
            </a:xfrm>
          </p:grpSpPr>
          <p:pic>
            <p:nvPicPr>
              <p:cNvPr id="413" name="Picture 412"/>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grpSp>
        <p:nvGrpSpPr>
          <p:cNvPr id="23" name="Group 22"/>
          <p:cNvGrpSpPr/>
          <p:nvPr/>
        </p:nvGrpSpPr>
        <p:grpSpPr>
          <a:xfrm>
            <a:off x="6005493" y="5403800"/>
            <a:ext cx="6168065" cy="774278"/>
            <a:chOff x="6023314" y="4931023"/>
            <a:chExt cx="6291748" cy="789804"/>
          </a:xfrm>
        </p:grpSpPr>
        <p:sp>
          <p:nvSpPr>
            <p:cNvPr id="33" name="Rectangle 32"/>
            <p:cNvSpPr/>
            <p:nvPr/>
          </p:nvSpPr>
          <p:spPr bwMode="auto">
            <a:xfrm>
              <a:off x="6023314" y="4931023"/>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5923" fontAlgn="base">
                <a:lnSpc>
                  <a:spcPct val="90000"/>
                </a:lnSpc>
                <a:defRPr/>
              </a:pPr>
              <a:r>
                <a:rPr lang="en-US" sz="1078" kern="0" dirty="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sp>
          <p:nvSpPr>
            <p:cNvPr id="24" name="Rectangle 23"/>
            <p:cNvSpPr/>
            <p:nvPr/>
          </p:nvSpPr>
          <p:spPr bwMode="auto">
            <a:xfrm>
              <a:off x="6136675" y="5231313"/>
              <a:ext cx="843562" cy="34618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sp>
          <p:nvSpPr>
            <p:cNvPr id="27" name="Rectangle 26"/>
            <p:cNvSpPr/>
            <p:nvPr/>
          </p:nvSpPr>
          <p:spPr bwMode="auto">
            <a:xfrm>
              <a:off x="8640978" y="5230981"/>
              <a:ext cx="812799"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sp>
          <p:nvSpPr>
            <p:cNvPr id="28" name="Rectangle 27"/>
            <p:cNvSpPr/>
            <p:nvPr/>
          </p:nvSpPr>
          <p:spPr bwMode="auto">
            <a:xfrm>
              <a:off x="9495191" y="5230981"/>
              <a:ext cx="921643"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sp>
          <p:nvSpPr>
            <p:cNvPr id="29" name="Rectangle 28"/>
            <p:cNvSpPr/>
            <p:nvPr/>
          </p:nvSpPr>
          <p:spPr bwMode="auto">
            <a:xfrm>
              <a:off x="6949070" y="5231313"/>
              <a:ext cx="829620" cy="34618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sp>
          <p:nvSpPr>
            <p:cNvPr id="30" name="Rectangle 29"/>
            <p:cNvSpPr/>
            <p:nvPr/>
          </p:nvSpPr>
          <p:spPr bwMode="auto">
            <a:xfrm>
              <a:off x="7811111" y="5230981"/>
              <a:ext cx="788455"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sp>
          <p:nvSpPr>
            <p:cNvPr id="34" name="Rectangle 33"/>
            <p:cNvSpPr/>
            <p:nvPr/>
          </p:nvSpPr>
          <p:spPr bwMode="auto">
            <a:xfrm>
              <a:off x="10458248" y="5230981"/>
              <a:ext cx="870398"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sp>
          <p:nvSpPr>
            <p:cNvPr id="247" name="Rectangle 246"/>
            <p:cNvSpPr/>
            <p:nvPr/>
          </p:nvSpPr>
          <p:spPr bwMode="auto">
            <a:xfrm>
              <a:off x="11372540" y="5230981"/>
              <a:ext cx="870398"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pic>
          <p:nvPicPr>
            <p:cNvPr id="227" name="Picture 226"/>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6146400" y="5248173"/>
              <a:ext cx="267702" cy="267702"/>
            </a:xfrm>
            <a:prstGeom prst="rect">
              <a:avLst/>
            </a:prstGeom>
          </p:spPr>
        </p:pic>
        <p:pic>
          <p:nvPicPr>
            <p:cNvPr id="228" name="Picture 227"/>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pic>
          <p:nvPicPr>
            <p:cNvPr id="89" name="Picture 88"/>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pic>
          <p:nvPicPr>
            <p:cNvPr id="10" name="Picture 9"/>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pic>
          <p:nvPicPr>
            <p:cNvPr id="12" name="Picture 11"/>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
        <p:nvSpPr>
          <p:cNvPr id="18" name="Rectangle 17"/>
          <p:cNvSpPr/>
          <p:nvPr/>
        </p:nvSpPr>
        <p:spPr bwMode="auto">
          <a:xfrm>
            <a:off x="220418" y="307737"/>
            <a:ext cx="1344822" cy="426376"/>
          </a:xfrm>
          <a:prstGeom prst="rect">
            <a:avLst/>
          </a:prstGeom>
          <a:solidFill>
            <a:srgbClr val="4350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5923" fontAlgn="base">
              <a:lnSpc>
                <a:spcPct val="90000"/>
              </a:lnSpc>
              <a:defRPr/>
            </a:pPr>
            <a:r>
              <a:rPr lang="en-US" sz="1029" kern="0" cap="all" dirty="0">
                <a:solidFill>
                  <a:srgbClr val="FFFFFF"/>
                </a:solidFill>
                <a:latin typeface="Segoe UI"/>
                <a:ea typeface="Segoe UI" pitchFamily="34" charset="0"/>
                <a:cs typeface="Segoe UI" pitchFamily="34" charset="0"/>
              </a:rPr>
              <a:t>Security &amp; Management</a:t>
            </a:r>
          </a:p>
        </p:txBody>
      </p:sp>
      <p:sp>
        <p:nvSpPr>
          <p:cNvPr id="240" name="Rectangle 239"/>
          <p:cNvSpPr/>
          <p:nvPr/>
        </p:nvSpPr>
        <p:spPr bwMode="auto">
          <a:xfrm>
            <a:off x="1692601" y="307294"/>
            <a:ext cx="8986107" cy="43249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5923" fontAlgn="base">
              <a:lnSpc>
                <a:spcPct val="90000"/>
              </a:lnSpc>
              <a:defRPr/>
            </a:pPr>
            <a:r>
              <a:rPr lang="en-US" sz="1568" kern="0" cap="all" dirty="0">
                <a:solidFill>
                  <a:srgbClr val="FFFFFF"/>
                </a:solidFill>
                <a:latin typeface="Segoe UI"/>
                <a:ea typeface="Segoe UI" pitchFamily="34" charset="0"/>
                <a:cs typeface="Segoe UI" pitchFamily="34" charset="0"/>
              </a:rPr>
              <a:t>Platform Services</a:t>
            </a:r>
          </a:p>
        </p:txBody>
      </p:sp>
      <p:sp>
        <p:nvSpPr>
          <p:cNvPr id="241" name="Rectangle 240"/>
          <p:cNvSpPr/>
          <p:nvPr/>
        </p:nvSpPr>
        <p:spPr bwMode="auto">
          <a:xfrm>
            <a:off x="10828112" y="307737"/>
            <a:ext cx="1344822" cy="426376"/>
          </a:xfrm>
          <a:prstGeom prst="rect">
            <a:avLst/>
          </a:prstGeom>
          <a:solidFill>
            <a:srgbClr val="4350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5923" fontAlgn="base">
              <a:lnSpc>
                <a:spcPct val="90000"/>
              </a:lnSpc>
              <a:defRPr/>
            </a:pPr>
            <a:r>
              <a:rPr lang="en-US" sz="1029" kern="0" cap="all" dirty="0">
                <a:solidFill>
                  <a:srgbClr val="FFFFFF"/>
                </a:solidFill>
                <a:latin typeface="Segoe UI"/>
                <a:ea typeface="Segoe UI" pitchFamily="34" charset="0"/>
                <a:cs typeface="Segoe UI" pitchFamily="34" charset="0"/>
              </a:rPr>
              <a:t>Hybrid Operations</a:t>
            </a:r>
          </a:p>
        </p:txBody>
      </p:sp>
      <p:cxnSp>
        <p:nvCxnSpPr>
          <p:cNvPr id="21" name="Straight Connector 20"/>
          <p:cNvCxnSpPr/>
          <p:nvPr/>
        </p:nvCxnSpPr>
        <p:spPr>
          <a:xfrm>
            <a:off x="100585" y="4843845"/>
            <a:ext cx="12192000" cy="0"/>
          </a:xfrm>
          <a:prstGeom prst="line">
            <a:avLst/>
          </a:prstGeom>
          <a:ln w="3492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bwMode="auto">
          <a:xfrm>
            <a:off x="4287869" y="958220"/>
            <a:ext cx="3689971" cy="1346415"/>
          </a:xfrm>
          <a:prstGeom prst="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3686307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pPr/>
              <a:t>30</a:t>
            </a:fld>
            <a:endParaRPr lang="en-US" dirty="0"/>
          </a:p>
        </p:txBody>
      </p:sp>
      <p:sp>
        <p:nvSpPr>
          <p:cNvPr id="3" name="Rectangle 2"/>
          <p:cNvSpPr/>
          <p:nvPr/>
        </p:nvSpPr>
        <p:spPr>
          <a:xfrm>
            <a:off x="930617" y="2210665"/>
            <a:ext cx="10250114" cy="2554545"/>
          </a:xfrm>
          <a:prstGeom prst="rect">
            <a:avLst/>
          </a:prstGeom>
        </p:spPr>
        <p:txBody>
          <a:bodyPr wrap="none">
            <a:spAutoFit/>
          </a:bodyPr>
          <a:lstStyle/>
          <a:p>
            <a:pPr algn="ctr"/>
            <a:r>
              <a:rPr lang="en-US" sz="8000" dirty="0" smtClean="0"/>
              <a:t>CONTINUOUS DELIVERY</a:t>
            </a:r>
          </a:p>
          <a:p>
            <a:pPr algn="ctr"/>
            <a:r>
              <a:rPr lang="en-US" sz="8000" dirty="0" smtClean="0"/>
              <a:t>WITH</a:t>
            </a:r>
            <a:r>
              <a:rPr lang="en-US" sz="8000" dirty="0"/>
              <a:t> </a:t>
            </a:r>
            <a:r>
              <a:rPr lang="en-US" sz="8000" dirty="0" smtClean="0"/>
              <a:t>APP SERVICE</a:t>
            </a:r>
            <a:endParaRPr lang="en-CA" sz="8000" dirty="0"/>
          </a:p>
        </p:txBody>
      </p:sp>
    </p:spTree>
    <p:extLst>
      <p:ext uri="{BB962C8B-B14F-4D97-AF65-F5344CB8AC3E}">
        <p14:creationId xmlns:p14="http://schemas.microsoft.com/office/powerpoint/2010/main" val="15204802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pPr/>
              <a:t>31</a:t>
            </a:fld>
            <a:endParaRPr lang="en-US" dirty="0"/>
          </a:p>
        </p:txBody>
      </p:sp>
      <p:sp>
        <p:nvSpPr>
          <p:cNvPr id="2" name="Title 1"/>
          <p:cNvSpPr>
            <a:spLocks noGrp="1"/>
          </p:cNvSpPr>
          <p:nvPr>
            <p:ph type="title" idx="4294967295"/>
          </p:nvPr>
        </p:nvSpPr>
        <p:spPr>
          <a:xfrm>
            <a:off x="500645" y="438736"/>
            <a:ext cx="9720263" cy="1371600"/>
          </a:xfrm>
        </p:spPr>
        <p:txBody>
          <a:bodyPr/>
          <a:lstStyle/>
          <a:p>
            <a:r>
              <a:rPr lang="en-CA" dirty="0"/>
              <a:t>Continuous integration</a:t>
            </a:r>
            <a:br>
              <a:rPr lang="en-CA" dirty="0"/>
            </a:br>
            <a:endParaRPr lang="en-CA" dirty="0"/>
          </a:p>
        </p:txBody>
      </p:sp>
      <p:cxnSp>
        <p:nvCxnSpPr>
          <p:cNvPr id="5" name="Straight Connector 4"/>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798211" y="1347349"/>
            <a:ext cx="6503517" cy="421040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p:cNvPicPr>
            <a:picLocks noChangeAspect="1"/>
          </p:cNvPicPr>
          <p:nvPr/>
        </p:nvPicPr>
        <p:blipFill>
          <a:blip r:embed="rId2"/>
          <a:stretch>
            <a:fillRect/>
          </a:stretch>
        </p:blipFill>
        <p:spPr>
          <a:xfrm>
            <a:off x="4270015" y="2574848"/>
            <a:ext cx="3561040" cy="2295459"/>
          </a:xfrm>
          <a:prstGeom prst="rect">
            <a:avLst/>
          </a:prstGeom>
        </p:spPr>
      </p:pic>
      <p:pic>
        <p:nvPicPr>
          <p:cNvPr id="9" name="Picture 8"/>
          <p:cNvPicPr>
            <a:picLocks noChangeAspect="1"/>
          </p:cNvPicPr>
          <p:nvPr/>
        </p:nvPicPr>
        <p:blipFill>
          <a:blip r:embed="rId3"/>
          <a:stretch>
            <a:fillRect/>
          </a:stretch>
        </p:blipFill>
        <p:spPr>
          <a:xfrm>
            <a:off x="5184391" y="2219040"/>
            <a:ext cx="1526112" cy="2144927"/>
          </a:xfrm>
          <a:prstGeom prst="rect">
            <a:avLst/>
          </a:prstGeom>
        </p:spPr>
      </p:pic>
      <p:pic>
        <p:nvPicPr>
          <p:cNvPr id="10" name="Picture 9"/>
          <p:cNvPicPr>
            <a:picLocks noChangeAspect="1"/>
          </p:cNvPicPr>
          <p:nvPr/>
        </p:nvPicPr>
        <p:blipFill>
          <a:blip r:embed="rId4"/>
          <a:stretch>
            <a:fillRect/>
          </a:stretch>
        </p:blipFill>
        <p:spPr>
          <a:xfrm>
            <a:off x="8425026" y="1576271"/>
            <a:ext cx="705559" cy="455639"/>
          </a:xfrm>
          <a:prstGeom prst="rect">
            <a:avLst/>
          </a:prstGeom>
        </p:spPr>
      </p:pic>
      <p:pic>
        <p:nvPicPr>
          <p:cNvPr id="11" name="Picture 10"/>
          <p:cNvPicPr>
            <a:picLocks noChangeAspect="1"/>
          </p:cNvPicPr>
          <p:nvPr/>
        </p:nvPicPr>
        <p:blipFill>
          <a:blip r:embed="rId5"/>
          <a:stretch>
            <a:fillRect/>
          </a:stretch>
        </p:blipFill>
        <p:spPr>
          <a:xfrm>
            <a:off x="2199988" y="2076108"/>
            <a:ext cx="1843189" cy="1221641"/>
          </a:xfrm>
          <a:prstGeom prst="rect">
            <a:avLst/>
          </a:prstGeom>
        </p:spPr>
      </p:pic>
      <p:pic>
        <p:nvPicPr>
          <p:cNvPr id="12" name="Picture 11"/>
          <p:cNvPicPr>
            <a:picLocks noChangeAspect="1"/>
          </p:cNvPicPr>
          <p:nvPr/>
        </p:nvPicPr>
        <p:blipFill>
          <a:blip r:embed="rId6"/>
          <a:stretch>
            <a:fillRect/>
          </a:stretch>
        </p:blipFill>
        <p:spPr>
          <a:xfrm>
            <a:off x="9620880" y="3351617"/>
            <a:ext cx="932271" cy="603717"/>
          </a:xfrm>
          <a:prstGeom prst="rect">
            <a:avLst/>
          </a:prstGeom>
        </p:spPr>
      </p:pic>
      <p:grpSp>
        <p:nvGrpSpPr>
          <p:cNvPr id="13" name="Group 12"/>
          <p:cNvGrpSpPr/>
          <p:nvPr/>
        </p:nvGrpSpPr>
        <p:grpSpPr>
          <a:xfrm>
            <a:off x="6646516" y="1249458"/>
            <a:ext cx="3145840" cy="1995720"/>
            <a:chOff x="6779791" y="1274016"/>
            <a:chExt cx="3208921" cy="2035738"/>
          </a:xfrm>
        </p:grpSpPr>
        <p:pic>
          <p:nvPicPr>
            <p:cNvPr id="14" name="Picture 13"/>
            <p:cNvPicPr>
              <a:picLocks noChangeAspect="1"/>
            </p:cNvPicPr>
            <p:nvPr/>
          </p:nvPicPr>
          <p:blipFill>
            <a:blip r:embed="rId7"/>
            <a:stretch>
              <a:fillRect/>
            </a:stretch>
          </p:blipFill>
          <p:spPr>
            <a:xfrm>
              <a:off x="7232959" y="1274016"/>
              <a:ext cx="2755753" cy="1793693"/>
            </a:xfrm>
            <a:prstGeom prst="rect">
              <a:avLst/>
            </a:prstGeom>
          </p:spPr>
        </p:pic>
        <p:pic>
          <p:nvPicPr>
            <p:cNvPr id="15" name="Picture 14"/>
            <p:cNvPicPr>
              <a:picLocks noChangeAspect="1"/>
            </p:cNvPicPr>
            <p:nvPr/>
          </p:nvPicPr>
          <p:blipFill>
            <a:blip r:embed="rId8"/>
            <a:stretch>
              <a:fillRect/>
            </a:stretch>
          </p:blipFill>
          <p:spPr>
            <a:xfrm>
              <a:off x="8437986" y="2473001"/>
              <a:ext cx="1295714" cy="836753"/>
            </a:xfrm>
            <a:prstGeom prst="rect">
              <a:avLst/>
            </a:prstGeom>
          </p:spPr>
        </p:pic>
        <p:pic>
          <p:nvPicPr>
            <p:cNvPr id="16" name="Picture 15"/>
            <p:cNvPicPr>
              <a:picLocks noChangeAspect="1"/>
            </p:cNvPicPr>
            <p:nvPr/>
          </p:nvPicPr>
          <p:blipFill>
            <a:blip r:embed="rId9"/>
            <a:stretch>
              <a:fillRect/>
            </a:stretch>
          </p:blipFill>
          <p:spPr>
            <a:xfrm>
              <a:off x="7576388" y="1925096"/>
              <a:ext cx="1295714" cy="836753"/>
            </a:xfrm>
            <a:prstGeom prst="rect">
              <a:avLst/>
            </a:prstGeom>
          </p:spPr>
        </p:pic>
        <p:pic>
          <p:nvPicPr>
            <p:cNvPr id="17" name="Picture 16"/>
            <p:cNvPicPr>
              <a:picLocks noChangeAspect="1"/>
            </p:cNvPicPr>
            <p:nvPr/>
          </p:nvPicPr>
          <p:blipFill>
            <a:blip r:embed="rId10"/>
            <a:stretch>
              <a:fillRect/>
            </a:stretch>
          </p:blipFill>
          <p:spPr>
            <a:xfrm>
              <a:off x="6779791" y="1397058"/>
              <a:ext cx="1295714" cy="836753"/>
            </a:xfrm>
            <a:prstGeom prst="rect">
              <a:avLst/>
            </a:prstGeom>
          </p:spPr>
        </p:pic>
      </p:grpSp>
      <p:pic>
        <p:nvPicPr>
          <p:cNvPr id="18" name="Picture 17"/>
          <p:cNvPicPr>
            <a:picLocks noChangeAspect="1"/>
          </p:cNvPicPr>
          <p:nvPr/>
        </p:nvPicPr>
        <p:blipFill>
          <a:blip r:embed="rId11"/>
          <a:stretch>
            <a:fillRect/>
          </a:stretch>
        </p:blipFill>
        <p:spPr>
          <a:xfrm>
            <a:off x="4923341" y="3671842"/>
            <a:ext cx="1166102" cy="749692"/>
          </a:xfrm>
          <a:prstGeom prst="rect">
            <a:avLst/>
          </a:prstGeom>
        </p:spPr>
      </p:pic>
      <p:pic>
        <p:nvPicPr>
          <p:cNvPr id="19" name="Picture 18"/>
          <p:cNvPicPr>
            <a:picLocks noChangeAspect="1"/>
          </p:cNvPicPr>
          <p:nvPr/>
        </p:nvPicPr>
        <p:blipFill>
          <a:blip r:embed="rId4"/>
          <a:stretch>
            <a:fillRect/>
          </a:stretch>
        </p:blipFill>
        <p:spPr>
          <a:xfrm>
            <a:off x="6816340" y="2583261"/>
            <a:ext cx="705559" cy="455639"/>
          </a:xfrm>
          <a:prstGeom prst="rect">
            <a:avLst/>
          </a:prstGeom>
        </p:spPr>
      </p:pic>
      <p:pic>
        <p:nvPicPr>
          <p:cNvPr id="20" name="Picture 19"/>
          <p:cNvPicPr>
            <a:picLocks noChangeAspect="1"/>
          </p:cNvPicPr>
          <p:nvPr/>
        </p:nvPicPr>
        <p:blipFill>
          <a:blip r:embed="rId12"/>
          <a:stretch>
            <a:fillRect/>
          </a:stretch>
        </p:blipFill>
        <p:spPr>
          <a:xfrm>
            <a:off x="2757974" y="3404765"/>
            <a:ext cx="498159" cy="355128"/>
          </a:xfrm>
          <a:prstGeom prst="rect">
            <a:avLst/>
          </a:prstGeom>
        </p:spPr>
      </p:pic>
      <p:grpSp>
        <p:nvGrpSpPr>
          <p:cNvPr id="21" name="Group 20"/>
          <p:cNvGrpSpPr/>
          <p:nvPr/>
        </p:nvGrpSpPr>
        <p:grpSpPr>
          <a:xfrm>
            <a:off x="1730593" y="3699512"/>
            <a:ext cx="2313894" cy="2844922"/>
            <a:chOff x="1765295" y="3773198"/>
            <a:chExt cx="2360292" cy="2901969"/>
          </a:xfrm>
        </p:grpSpPr>
        <p:pic>
          <p:nvPicPr>
            <p:cNvPr id="22" name="Picture 21"/>
            <p:cNvPicPr>
              <a:picLocks noChangeAspect="1"/>
            </p:cNvPicPr>
            <p:nvPr/>
          </p:nvPicPr>
          <p:blipFill>
            <a:blip r:embed="rId13"/>
            <a:stretch>
              <a:fillRect/>
            </a:stretch>
          </p:blipFill>
          <p:spPr>
            <a:xfrm>
              <a:off x="1765295" y="3773198"/>
              <a:ext cx="1235610" cy="1795041"/>
            </a:xfrm>
            <a:prstGeom prst="rect">
              <a:avLst/>
            </a:prstGeom>
          </p:spPr>
        </p:pic>
        <p:pic>
          <p:nvPicPr>
            <p:cNvPr id="23" name="Picture 22"/>
            <p:cNvPicPr>
              <a:picLocks noChangeAspect="1"/>
            </p:cNvPicPr>
            <p:nvPr/>
          </p:nvPicPr>
          <p:blipFill>
            <a:blip r:embed="rId14"/>
            <a:stretch>
              <a:fillRect/>
            </a:stretch>
          </p:blipFill>
          <p:spPr>
            <a:xfrm>
              <a:off x="2120371" y="5085435"/>
              <a:ext cx="1323849" cy="1589732"/>
            </a:xfrm>
            <a:prstGeom prst="rect">
              <a:avLst/>
            </a:prstGeom>
          </p:spPr>
        </p:pic>
        <p:pic>
          <p:nvPicPr>
            <p:cNvPr id="24" name="Picture 23"/>
            <p:cNvPicPr>
              <a:picLocks noChangeAspect="1"/>
            </p:cNvPicPr>
            <p:nvPr/>
          </p:nvPicPr>
          <p:blipFill>
            <a:blip r:embed="rId15"/>
            <a:stretch>
              <a:fillRect/>
            </a:stretch>
          </p:blipFill>
          <p:spPr>
            <a:xfrm>
              <a:off x="3695028" y="5134866"/>
              <a:ext cx="430559" cy="1145897"/>
            </a:xfrm>
            <a:prstGeom prst="rect">
              <a:avLst/>
            </a:prstGeom>
          </p:spPr>
        </p:pic>
      </p:grpSp>
      <p:pic>
        <p:nvPicPr>
          <p:cNvPr id="25" name="Picture 24"/>
          <p:cNvPicPr>
            <a:picLocks noChangeAspect="1"/>
          </p:cNvPicPr>
          <p:nvPr/>
        </p:nvPicPr>
        <p:blipFill>
          <a:blip r:embed="rId16"/>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53079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5"/>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01615" y="503837"/>
            <a:ext cx="9720263" cy="1141412"/>
          </a:xfrm>
        </p:spPr>
        <p:txBody>
          <a:bodyPr/>
          <a:lstStyle/>
          <a:p>
            <a:r>
              <a:rPr lang="en-CA" dirty="0"/>
              <a:t>Continuous Deployment for Web Apps</a:t>
            </a:r>
          </a:p>
        </p:txBody>
      </p:sp>
      <p:pic>
        <p:nvPicPr>
          <p:cNvPr id="26" name="Picture 25"/>
          <p:cNvPicPr>
            <a:picLocks noChangeAspect="1"/>
          </p:cNvPicPr>
          <p:nvPr/>
        </p:nvPicPr>
        <p:blipFill>
          <a:blip r:embed="rId2">
            <a:biLevel thresh="25000"/>
          </a:blip>
          <a:stretch>
            <a:fillRect/>
          </a:stretch>
        </p:blipFill>
        <p:spPr>
          <a:xfrm>
            <a:off x="1330655" y="2370032"/>
            <a:ext cx="877161" cy="871427"/>
          </a:xfrm>
          <a:prstGeom prst="rect">
            <a:avLst/>
          </a:prstGeom>
        </p:spPr>
      </p:pic>
      <p:pic>
        <p:nvPicPr>
          <p:cNvPr id="27" name="Picture 26"/>
          <p:cNvPicPr>
            <a:picLocks noChangeAspect="1"/>
          </p:cNvPicPr>
          <p:nvPr/>
        </p:nvPicPr>
        <p:blipFill>
          <a:blip r:embed="rId2">
            <a:biLevel thresh="25000"/>
          </a:blip>
          <a:stretch>
            <a:fillRect/>
          </a:stretch>
        </p:blipFill>
        <p:spPr>
          <a:xfrm>
            <a:off x="1368786" y="4719581"/>
            <a:ext cx="877161" cy="871427"/>
          </a:xfrm>
          <a:prstGeom prst="rect">
            <a:avLst/>
          </a:prstGeom>
        </p:spPr>
      </p:pic>
      <p:sp>
        <p:nvSpPr>
          <p:cNvPr id="28" name="TextBox 27"/>
          <p:cNvSpPr txBox="1"/>
          <p:nvPr/>
        </p:nvSpPr>
        <p:spPr>
          <a:xfrm>
            <a:off x="1276913" y="1700278"/>
            <a:ext cx="1861806" cy="646331"/>
          </a:xfrm>
          <a:prstGeom prst="rect">
            <a:avLst/>
          </a:prstGeom>
          <a:noFill/>
        </p:spPr>
        <p:txBody>
          <a:bodyPr wrap="square" rtlCol="0">
            <a:spAutoFit/>
          </a:bodyPr>
          <a:lstStyle/>
          <a:p>
            <a:pPr algn="ctr" defTabSz="896386">
              <a:defRPr/>
            </a:pPr>
            <a:r>
              <a:rPr lang="en-US" kern="0" dirty="0" smtClean="0">
                <a:solidFill>
                  <a:schemeClr val="bg1"/>
                </a:solidFill>
              </a:rPr>
              <a:t>Web App Production Slot</a:t>
            </a:r>
            <a:endParaRPr lang="en-US" kern="0" dirty="0">
              <a:solidFill>
                <a:schemeClr val="bg1"/>
              </a:solidFill>
            </a:endParaRPr>
          </a:p>
        </p:txBody>
      </p:sp>
      <p:sp>
        <p:nvSpPr>
          <p:cNvPr id="29" name="TextBox 28"/>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smtClean="0">
                <a:solidFill>
                  <a:schemeClr val="bg1"/>
                </a:solidFill>
              </a:rPr>
              <a:t>Source Control / Code Repo  </a:t>
            </a:r>
            <a:endParaRPr lang="en-US" kern="0" dirty="0">
              <a:solidFill>
                <a:schemeClr val="bg1"/>
              </a:solidFill>
            </a:endParaRPr>
          </a:p>
        </p:txBody>
      </p:sp>
      <p:cxnSp>
        <p:nvCxnSpPr>
          <p:cNvPr id="30" name="Straight Connector 29"/>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1" name="TextBox 30"/>
          <p:cNvSpPr txBox="1"/>
          <p:nvPr/>
        </p:nvSpPr>
        <p:spPr>
          <a:xfrm>
            <a:off x="1095732" y="5534888"/>
            <a:ext cx="1861806" cy="646331"/>
          </a:xfrm>
          <a:prstGeom prst="rect">
            <a:avLst/>
          </a:prstGeom>
          <a:noFill/>
        </p:spPr>
        <p:txBody>
          <a:bodyPr wrap="square" rtlCol="0">
            <a:spAutoFit/>
          </a:bodyPr>
          <a:lstStyle/>
          <a:p>
            <a:pPr algn="ctr" defTabSz="896386">
              <a:defRPr/>
            </a:pPr>
            <a:r>
              <a:rPr lang="en-US" kern="0" dirty="0" smtClean="0">
                <a:solidFill>
                  <a:schemeClr val="bg1"/>
                </a:solidFill>
              </a:rPr>
              <a:t>Web App Staging Slot</a:t>
            </a:r>
            <a:endParaRPr lang="en-US" kern="0" dirty="0">
              <a:solidFill>
                <a:schemeClr val="bg1"/>
              </a:solidFill>
            </a:endParaRPr>
          </a:p>
        </p:txBody>
      </p:sp>
      <p:pic>
        <p:nvPicPr>
          <p:cNvPr id="32" name="Picture 31"/>
          <p:cNvPicPr>
            <a:picLocks noChangeAspect="1"/>
          </p:cNvPicPr>
          <p:nvPr/>
        </p:nvPicPr>
        <p:blipFill>
          <a:blip r:embed="rId3">
            <a:biLevel thresh="25000"/>
          </a:blip>
          <a:stretch>
            <a:fillRect/>
          </a:stretch>
        </p:blipFill>
        <p:spPr>
          <a:xfrm>
            <a:off x="5376665" y="4724646"/>
            <a:ext cx="831219" cy="825785"/>
          </a:xfrm>
          <a:prstGeom prst="rect">
            <a:avLst/>
          </a:prstGeom>
        </p:spPr>
      </p:pic>
      <p:sp>
        <p:nvSpPr>
          <p:cNvPr id="33" name="TextBox 32"/>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smtClean="0">
                <a:solidFill>
                  <a:schemeClr val="bg1"/>
                </a:solidFill>
              </a:rPr>
              <a:t>Commits </a:t>
            </a:r>
            <a:endParaRPr lang="en-US" kern="0" dirty="0">
              <a:solidFill>
                <a:schemeClr val="bg1"/>
              </a:solidFill>
            </a:endParaRPr>
          </a:p>
        </p:txBody>
      </p:sp>
      <p:pic>
        <p:nvPicPr>
          <p:cNvPr id="34" name="Picture 33"/>
          <p:cNvPicPr>
            <a:picLocks noChangeAspect="1"/>
          </p:cNvPicPr>
          <p:nvPr/>
        </p:nvPicPr>
        <p:blipFill>
          <a:blip r:embed="rId4"/>
          <a:stretch>
            <a:fillRect/>
          </a:stretch>
        </p:blipFill>
        <p:spPr>
          <a:xfrm>
            <a:off x="9926553" y="4646272"/>
            <a:ext cx="990651" cy="901746"/>
          </a:xfrm>
          <a:prstGeom prst="rect">
            <a:avLst/>
          </a:prstGeom>
        </p:spPr>
      </p:pic>
      <p:cxnSp>
        <p:nvCxnSpPr>
          <p:cNvPr id="35" name="Straight Connector 34"/>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36" name="Rectangle 35"/>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37" name="TextBox 36"/>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smtClean="0">
                <a:solidFill>
                  <a:schemeClr val="bg1"/>
                </a:solidFill>
              </a:rPr>
              <a:t>Auto-Swap </a:t>
            </a:r>
            <a:endParaRPr lang="en-US" kern="0" dirty="0">
              <a:solidFill>
                <a:schemeClr val="bg1"/>
              </a:solidFill>
            </a:endParaRPr>
          </a:p>
        </p:txBody>
      </p:sp>
      <p:sp>
        <p:nvSpPr>
          <p:cNvPr id="38" name="TextBox 37"/>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smtClean="0">
                <a:solidFill>
                  <a:schemeClr val="bg1"/>
                </a:solidFill>
              </a:rPr>
              <a:t>Changes </a:t>
            </a:r>
            <a:endParaRPr lang="en-US" kern="0" dirty="0">
              <a:solidFill>
                <a:schemeClr val="bg1"/>
              </a:solidFill>
            </a:endParaRPr>
          </a:p>
        </p:txBody>
      </p:sp>
      <p:cxnSp>
        <p:nvCxnSpPr>
          <p:cNvPr id="39" name="Straight Connector 38"/>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40" name="TextBox 39"/>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smtClean="0">
                <a:solidFill>
                  <a:schemeClr val="bg1"/>
                </a:solidFill>
              </a:rPr>
              <a:t>Hooks</a:t>
            </a:r>
            <a:endParaRPr lang="en-US" kern="0" dirty="0">
              <a:solidFill>
                <a:schemeClr val="bg1"/>
              </a:solidFill>
            </a:endParaRPr>
          </a:p>
        </p:txBody>
      </p:sp>
      <p:sp>
        <p:nvSpPr>
          <p:cNvPr id="41" name="Curved Up Arrow 40"/>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ndParaRPr>
          </a:p>
        </p:txBody>
      </p:sp>
      <p:sp>
        <p:nvSpPr>
          <p:cNvPr id="42" name="TextBox 41"/>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smtClean="0">
                <a:solidFill>
                  <a:schemeClr val="bg1"/>
                </a:solidFill>
              </a:rPr>
              <a:t>Git</a:t>
            </a:r>
            <a:r>
              <a:rPr lang="en-US" kern="0" dirty="0" smtClean="0">
                <a:solidFill>
                  <a:schemeClr val="bg1"/>
                </a:solidFill>
              </a:rPr>
              <a:t> pull</a:t>
            </a:r>
            <a:endParaRPr lang="en-US" kern="0" dirty="0">
              <a:solidFill>
                <a:schemeClr val="bg1"/>
              </a:solidFill>
            </a:endParaRPr>
          </a:p>
        </p:txBody>
      </p:sp>
      <p:sp>
        <p:nvSpPr>
          <p:cNvPr id="43" name="TextBox 42"/>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smtClean="0">
                <a:solidFill>
                  <a:schemeClr val="bg1"/>
                </a:solidFill>
              </a:rPr>
              <a:t>Developer</a:t>
            </a:r>
            <a:endParaRPr lang="en-US" kern="0" dirty="0">
              <a:solidFill>
                <a:schemeClr val="bg1"/>
              </a:solidFill>
            </a:endParaRPr>
          </a:p>
        </p:txBody>
      </p:sp>
    </p:spTree>
    <p:extLst>
      <p:ext uri="{BB962C8B-B14F-4D97-AF65-F5344CB8AC3E}">
        <p14:creationId xmlns:p14="http://schemas.microsoft.com/office/powerpoint/2010/main" val="39503040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a:blip r:embed="rId2">
            <a:duotone>
              <a:prstClr val="black"/>
              <a:schemeClr val="tx2">
                <a:tint val="45000"/>
                <a:satMod val="400000"/>
              </a:schemeClr>
            </a:duotone>
          </a:blip>
          <a:stretch>
            <a:fillRect/>
          </a:stretch>
        </p:blipFill>
        <p:spPr>
          <a:xfrm>
            <a:off x="5276828" y="-372994"/>
            <a:ext cx="7263040" cy="4705631"/>
          </a:xfrm>
          <a:prstGeom prst="rect">
            <a:avLst/>
          </a:prstGeom>
        </p:spPr>
      </p:pic>
      <p:pic>
        <p:nvPicPr>
          <p:cNvPr id="26" name="Picture 25"/>
          <p:cNvPicPr>
            <a:picLocks noChangeAspect="1"/>
          </p:cNvPicPr>
          <p:nvPr/>
        </p:nvPicPr>
        <p:blipFill>
          <a:blip r:embed="rId3"/>
          <a:stretch>
            <a:fillRect/>
          </a:stretch>
        </p:blipFill>
        <p:spPr>
          <a:xfrm>
            <a:off x="2845824" y="4756695"/>
            <a:ext cx="2172488" cy="1399877"/>
          </a:xfrm>
          <a:prstGeom prst="rect">
            <a:avLst/>
          </a:prstGeom>
        </p:spPr>
      </p:pic>
      <p:pic>
        <p:nvPicPr>
          <p:cNvPr id="38" name="Picture 37"/>
          <p:cNvPicPr>
            <a:picLocks noChangeAspect="1"/>
          </p:cNvPicPr>
          <p:nvPr/>
        </p:nvPicPr>
        <p:blipFill>
          <a:blip r:embed="rId4"/>
          <a:stretch>
            <a:fillRect/>
          </a:stretch>
        </p:blipFill>
        <p:spPr>
          <a:xfrm>
            <a:off x="8314001" y="268006"/>
            <a:ext cx="3327079" cy="2147676"/>
          </a:xfrm>
          <a:prstGeom prst="rect">
            <a:avLst/>
          </a:prstGeom>
        </p:spPr>
      </p:pic>
      <p:pic>
        <p:nvPicPr>
          <p:cNvPr id="18" name="Picture 17"/>
          <p:cNvPicPr>
            <a:picLocks noChangeAspect="1"/>
          </p:cNvPicPr>
          <p:nvPr/>
        </p:nvPicPr>
        <p:blipFill>
          <a:blip r:embed="rId5">
            <a:duotone>
              <a:prstClr val="black"/>
              <a:schemeClr val="tx2">
                <a:tint val="45000"/>
                <a:satMod val="400000"/>
              </a:schemeClr>
            </a:duotone>
          </a:blip>
          <a:stretch>
            <a:fillRect/>
          </a:stretch>
        </p:blipFill>
        <p:spPr>
          <a:xfrm>
            <a:off x="3412383" y="1563002"/>
            <a:ext cx="6670141" cy="4309937"/>
          </a:xfrm>
          <a:prstGeom prst="rect">
            <a:avLst/>
          </a:prstGeom>
        </p:spPr>
      </p:pic>
      <p:pic>
        <p:nvPicPr>
          <p:cNvPr id="16" name="Picture 15"/>
          <p:cNvPicPr>
            <a:picLocks noChangeAspect="1"/>
          </p:cNvPicPr>
          <p:nvPr/>
        </p:nvPicPr>
        <p:blipFill>
          <a:blip r:embed="rId6">
            <a:duotone>
              <a:prstClr val="black"/>
              <a:schemeClr val="tx2">
                <a:tint val="45000"/>
                <a:satMod val="400000"/>
              </a:schemeClr>
            </a:duotone>
          </a:blip>
          <a:stretch>
            <a:fillRect/>
          </a:stretch>
        </p:blipFill>
        <p:spPr>
          <a:xfrm>
            <a:off x="10155562" y="2524084"/>
            <a:ext cx="1468279" cy="948453"/>
          </a:xfrm>
          <a:prstGeom prst="rect">
            <a:avLst/>
          </a:prstGeom>
        </p:spPr>
      </p:pic>
      <p:pic>
        <p:nvPicPr>
          <p:cNvPr id="22" name="Picture 21"/>
          <p:cNvPicPr>
            <a:picLocks noChangeAspect="1"/>
          </p:cNvPicPr>
          <p:nvPr/>
        </p:nvPicPr>
        <p:blipFill>
          <a:blip r:embed="rId7">
            <a:duotone>
              <a:prstClr val="black"/>
              <a:schemeClr val="tx2">
                <a:tint val="45000"/>
                <a:satMod val="400000"/>
              </a:schemeClr>
            </a:duotone>
          </a:blip>
          <a:stretch>
            <a:fillRect/>
          </a:stretch>
        </p:blipFill>
        <p:spPr>
          <a:xfrm>
            <a:off x="15750" y="5456634"/>
            <a:ext cx="1481017" cy="956492"/>
          </a:xfrm>
          <a:prstGeom prst="rect">
            <a:avLst/>
          </a:prstGeom>
        </p:spPr>
      </p:pic>
      <p:grpSp>
        <p:nvGrpSpPr>
          <p:cNvPr id="36" name="Group 35"/>
          <p:cNvGrpSpPr/>
          <p:nvPr/>
        </p:nvGrpSpPr>
        <p:grpSpPr>
          <a:xfrm>
            <a:off x="10508943" y="388644"/>
            <a:ext cx="934656" cy="1104595"/>
            <a:chOff x="7012021" y="-1253215"/>
            <a:chExt cx="1237500" cy="1462500"/>
          </a:xfrm>
        </p:grpSpPr>
        <p:pic>
          <p:nvPicPr>
            <p:cNvPr id="33" name="Picture 32"/>
            <p:cNvPicPr>
              <a:picLocks noChangeAspect="1"/>
            </p:cNvPicPr>
            <p:nvPr/>
          </p:nvPicPr>
          <p:blipFill>
            <a:blip r:embed="rId8"/>
            <a:stretch>
              <a:fillRect/>
            </a:stretch>
          </p:blipFill>
          <p:spPr>
            <a:xfrm>
              <a:off x="7012021" y="-1253215"/>
              <a:ext cx="1237500" cy="1462500"/>
            </a:xfrm>
            <a:prstGeom prst="rect">
              <a:avLst/>
            </a:prstGeom>
          </p:spPr>
        </p:pic>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08406" y="469096"/>
            <a:ext cx="3599940" cy="861774"/>
          </a:xfrm>
          <a:prstGeom prst="rect">
            <a:avLst/>
          </a:prstGeom>
          <a:noFill/>
        </p:spPr>
        <p:txBody>
          <a:bodyPr wrap="square" rtlCol="0">
            <a:spAutoFit/>
          </a:bodyPr>
          <a:lstStyle/>
          <a:p>
            <a:r>
              <a:rPr lang="en-US" sz="5000" dirty="0" smtClean="0">
                <a:latin typeface="+mj-lt"/>
                <a:cs typeface="Segoe UI Light" panose="020B0502040204020203" pitchFamily="34" charset="0"/>
              </a:rPr>
              <a:t>STAGING</a:t>
            </a:r>
            <a:endParaRPr lang="en-US" sz="5000" dirty="0">
              <a:latin typeface="+mj-lt"/>
              <a:cs typeface="Segoe UI Light" panose="020B0502040204020203" pitchFamily="34" charset="0"/>
            </a:endParaRPr>
          </a:p>
        </p:txBody>
      </p:sp>
      <p:pic>
        <p:nvPicPr>
          <p:cNvPr id="40" name="Picture 39"/>
          <p:cNvPicPr>
            <a:picLocks noChangeAspect="1"/>
          </p:cNvPicPr>
          <p:nvPr/>
        </p:nvPicPr>
        <p:blipFill>
          <a:blip r:embed="rId10"/>
          <a:stretch>
            <a:fillRect/>
          </a:stretch>
        </p:blipFill>
        <p:spPr>
          <a:xfrm>
            <a:off x="8086938" y="1636456"/>
            <a:ext cx="1507285" cy="978611"/>
          </a:xfrm>
          <a:prstGeom prst="rect">
            <a:avLst/>
          </a:prstGeom>
        </p:spPr>
      </p:pic>
      <p:pic>
        <p:nvPicPr>
          <p:cNvPr id="27" name="Picture 26"/>
          <p:cNvPicPr>
            <a:picLocks noChangeAspect="1"/>
          </p:cNvPicPr>
          <p:nvPr/>
        </p:nvPicPr>
        <p:blipFill>
          <a:blip r:embed="rId11"/>
          <a:stretch>
            <a:fillRect/>
          </a:stretch>
        </p:blipFill>
        <p:spPr>
          <a:xfrm>
            <a:off x="216173" y="3302235"/>
            <a:ext cx="2092203" cy="2339668"/>
          </a:xfrm>
          <a:prstGeom prst="rect">
            <a:avLst/>
          </a:prstGeom>
        </p:spPr>
      </p:pic>
      <p:pic>
        <p:nvPicPr>
          <p:cNvPr id="28" name="Picture 27"/>
          <p:cNvPicPr>
            <a:picLocks noChangeAspect="1"/>
          </p:cNvPicPr>
          <p:nvPr/>
        </p:nvPicPr>
        <p:blipFill>
          <a:blip r:embed="rId8"/>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2"/>
          <a:stretch>
            <a:fillRect/>
          </a:stretch>
        </p:blipFill>
        <p:spPr>
          <a:xfrm>
            <a:off x="2789279" y="4960695"/>
            <a:ext cx="447811" cy="1224016"/>
          </a:xfrm>
          <a:prstGeom prst="rect">
            <a:avLst/>
          </a:prstGeom>
        </p:spPr>
      </p:pic>
      <p:grpSp>
        <p:nvGrpSpPr>
          <p:cNvPr id="44" name="Group 43"/>
          <p:cNvGrpSpPr/>
          <p:nvPr/>
        </p:nvGrpSpPr>
        <p:grpSpPr>
          <a:xfrm>
            <a:off x="5093390" y="606817"/>
            <a:ext cx="2775444" cy="4134168"/>
            <a:chOff x="3719625" y="-351356"/>
            <a:chExt cx="2775838" cy="4134755"/>
          </a:xfrm>
        </p:grpSpPr>
        <p:pic>
          <p:nvPicPr>
            <p:cNvPr id="45" name="Picture 44"/>
            <p:cNvPicPr>
              <a:picLocks noChangeAspect="1"/>
            </p:cNvPicPr>
            <p:nvPr/>
          </p:nvPicPr>
          <p:blipFill>
            <a:blip r:embed="rId13"/>
            <a:stretch>
              <a:fillRect/>
            </a:stretch>
          </p:blipFill>
          <p:spPr>
            <a:xfrm>
              <a:off x="3719625" y="-351356"/>
              <a:ext cx="2775838" cy="4134755"/>
            </a:xfrm>
            <a:prstGeom prst="rect">
              <a:avLst/>
            </a:prstGeom>
          </p:spPr>
        </p:pic>
        <p:pic>
          <p:nvPicPr>
            <p:cNvPr id="46" name="Picture 45"/>
            <p:cNvPicPr>
              <a:picLocks noChangeAspect="1"/>
            </p:cNvPicPr>
            <p:nvPr/>
          </p:nvPicPr>
          <p:blipFill>
            <a:blip r:embed="rId14"/>
            <a:stretch>
              <a:fillRect/>
            </a:stretch>
          </p:blipFill>
          <p:spPr>
            <a:xfrm>
              <a:off x="4484016" y="1290841"/>
              <a:ext cx="979669" cy="1295431"/>
            </a:xfrm>
            <a:prstGeom prst="rect">
              <a:avLst/>
            </a:prstGeom>
          </p:spPr>
        </p:pic>
      </p:grpSp>
      <p:pic>
        <p:nvPicPr>
          <p:cNvPr id="47" name="Picture 46"/>
          <p:cNvPicPr>
            <a:picLocks noChangeAspect="1"/>
          </p:cNvPicPr>
          <p:nvPr/>
        </p:nvPicPr>
        <p:blipFill>
          <a:blip r:embed="rId15">
            <a:duotone>
              <a:prstClr val="black"/>
              <a:schemeClr val="tx2">
                <a:tint val="45000"/>
                <a:satMod val="400000"/>
              </a:schemeClr>
            </a:duotone>
          </a:blip>
          <a:stretch>
            <a:fillRect/>
          </a:stretch>
        </p:blipFill>
        <p:spPr>
          <a:xfrm>
            <a:off x="4607737" y="3601883"/>
            <a:ext cx="2339668" cy="1473541"/>
          </a:xfrm>
          <a:prstGeom prst="rect">
            <a:avLst/>
          </a:prstGeom>
        </p:spPr>
      </p:pic>
      <p:grpSp>
        <p:nvGrpSpPr>
          <p:cNvPr id="25" name="Group 24"/>
          <p:cNvGrpSpPr/>
          <p:nvPr/>
        </p:nvGrpSpPr>
        <p:grpSpPr>
          <a:xfrm>
            <a:off x="9787045" y="-79296"/>
            <a:ext cx="934656" cy="1104595"/>
            <a:chOff x="9827324" y="-40038"/>
            <a:chExt cx="934789" cy="1104751"/>
          </a:xfrm>
        </p:grpSpPr>
        <p:pic>
          <p:nvPicPr>
            <p:cNvPr id="39" name="Picture 38"/>
            <p:cNvPicPr>
              <a:picLocks noChangeAspect="1"/>
            </p:cNvPicPr>
            <p:nvPr/>
          </p:nvPicPr>
          <p:blipFill>
            <a:blip r:embed="rId8"/>
            <a:stretch>
              <a:fillRect/>
            </a:stretch>
          </p:blipFill>
          <p:spPr>
            <a:xfrm>
              <a:off x="9827324" y="-40038"/>
              <a:ext cx="934789" cy="1104751"/>
            </a:xfrm>
            <a:prstGeom prst="rect">
              <a:avLst/>
            </a:prstGeom>
          </p:spPr>
        </p:pic>
        <p:pic>
          <p:nvPicPr>
            <p:cNvPr id="41" name="Picture 40"/>
            <p:cNvPicPr>
              <a:picLocks noChangeAspect="1"/>
            </p:cNvPicPr>
            <p:nvPr/>
          </p:nvPicPr>
          <p:blipFill>
            <a:blip r:embed="rId16"/>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37653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tx2">
                <a:tint val="45000"/>
                <a:satMod val="400000"/>
              </a:schemeClr>
            </a:duotone>
          </a:blip>
          <a:stretch>
            <a:fillRect/>
          </a:stretch>
        </p:blipFill>
        <p:spPr>
          <a:xfrm>
            <a:off x="1415009" y="108015"/>
            <a:ext cx="9418855" cy="6089435"/>
          </a:xfrm>
          <a:prstGeom prst="rect">
            <a:avLst/>
          </a:prstGeom>
        </p:spPr>
      </p:pic>
      <p:pic>
        <p:nvPicPr>
          <p:cNvPr id="18" name="Picture 17"/>
          <p:cNvPicPr>
            <a:picLocks noChangeAspect="1"/>
          </p:cNvPicPr>
          <p:nvPr/>
        </p:nvPicPr>
        <p:blipFill>
          <a:blip r:embed="rId3">
            <a:duotone>
              <a:prstClr val="black"/>
              <a:schemeClr val="tx2">
                <a:tint val="45000"/>
                <a:satMod val="400000"/>
              </a:schemeClr>
            </a:duotone>
          </a:blip>
          <a:stretch>
            <a:fillRect/>
          </a:stretch>
        </p:blipFill>
        <p:spPr>
          <a:xfrm>
            <a:off x="2817002" y="998554"/>
            <a:ext cx="6670141" cy="4309937"/>
          </a:xfrm>
          <a:prstGeom prst="rect">
            <a:avLst/>
          </a:prstGeom>
        </p:spPr>
      </p:pic>
      <p:pic>
        <p:nvPicPr>
          <p:cNvPr id="37" name="Picture 36"/>
          <p:cNvPicPr>
            <a:picLocks noChangeAspect="1"/>
          </p:cNvPicPr>
          <p:nvPr/>
        </p:nvPicPr>
        <p:blipFill>
          <a:blip r:embed="rId4">
            <a:duotone>
              <a:prstClr val="black"/>
              <a:schemeClr val="tx2">
                <a:tint val="45000"/>
                <a:satMod val="400000"/>
              </a:schemeClr>
            </a:duotone>
          </a:blip>
          <a:stretch>
            <a:fillRect/>
          </a:stretch>
        </p:blipFill>
        <p:spPr>
          <a:xfrm>
            <a:off x="5276828" y="-372994"/>
            <a:ext cx="7263040" cy="4705631"/>
          </a:xfrm>
          <a:prstGeom prst="rect">
            <a:avLst/>
          </a:prstGeom>
        </p:spPr>
      </p:pic>
      <p:grpSp>
        <p:nvGrpSpPr>
          <p:cNvPr id="48" name="Group 47"/>
          <p:cNvGrpSpPr/>
          <p:nvPr/>
        </p:nvGrpSpPr>
        <p:grpSpPr>
          <a:xfrm>
            <a:off x="4498009" y="42369"/>
            <a:ext cx="2775444" cy="4134168"/>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824" y="4756695"/>
            <a:ext cx="2172488" cy="1399877"/>
          </a:xfrm>
          <a:prstGeom prst="rect">
            <a:avLst/>
          </a:prstGeom>
        </p:spPr>
      </p:pic>
      <p:pic>
        <p:nvPicPr>
          <p:cNvPr id="38" name="Picture 37"/>
          <p:cNvPicPr>
            <a:picLocks noChangeAspect="1"/>
          </p:cNvPicPr>
          <p:nvPr/>
        </p:nvPicPr>
        <p:blipFill>
          <a:blip r:embed="rId8"/>
          <a:stretch>
            <a:fillRect/>
          </a:stretch>
        </p:blipFill>
        <p:spPr>
          <a:xfrm>
            <a:off x="8314001" y="268006"/>
            <a:ext cx="3327079" cy="2147676"/>
          </a:xfrm>
          <a:prstGeom prst="rect">
            <a:avLst/>
          </a:prstGeom>
        </p:spPr>
      </p:pic>
      <p:pic>
        <p:nvPicPr>
          <p:cNvPr id="16" name="Picture 15"/>
          <p:cNvPicPr>
            <a:picLocks noChangeAspect="1"/>
          </p:cNvPicPr>
          <p:nvPr/>
        </p:nvPicPr>
        <p:blipFill>
          <a:blip r:embed="rId9">
            <a:duotone>
              <a:prstClr val="black"/>
              <a:schemeClr val="tx2">
                <a:tint val="45000"/>
                <a:satMod val="400000"/>
              </a:schemeClr>
            </a:duotone>
          </a:blip>
          <a:stretch>
            <a:fillRect/>
          </a:stretch>
        </p:blipFill>
        <p:spPr>
          <a:xfrm>
            <a:off x="10155562" y="2524084"/>
            <a:ext cx="1468279" cy="948453"/>
          </a:xfrm>
          <a:prstGeom prst="rect">
            <a:avLst/>
          </a:prstGeom>
        </p:spPr>
      </p:pic>
      <p:pic>
        <p:nvPicPr>
          <p:cNvPr id="22" name="Picture 21"/>
          <p:cNvPicPr>
            <a:picLocks noChangeAspect="1"/>
          </p:cNvPicPr>
          <p:nvPr/>
        </p:nvPicPr>
        <p:blipFill>
          <a:blip r:embed="rId10">
            <a:duotone>
              <a:prstClr val="black"/>
              <a:schemeClr val="tx2">
                <a:tint val="45000"/>
                <a:satMod val="400000"/>
              </a:schemeClr>
            </a:duotone>
          </a:blip>
          <a:stretch>
            <a:fillRect/>
          </a:stretch>
        </p:blipFill>
        <p:spPr>
          <a:xfrm>
            <a:off x="123370" y="5394693"/>
            <a:ext cx="1481017" cy="956492"/>
          </a:xfrm>
          <a:prstGeom prst="rect">
            <a:avLst/>
          </a:prstGeom>
        </p:spPr>
      </p:pic>
      <p:grpSp>
        <p:nvGrpSpPr>
          <p:cNvPr id="36" name="Group 35"/>
          <p:cNvGrpSpPr/>
          <p:nvPr/>
        </p:nvGrpSpPr>
        <p:grpSpPr>
          <a:xfrm>
            <a:off x="10508943" y="388644"/>
            <a:ext cx="934656" cy="1104595"/>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3"/>
            <a:ext cx="3599940" cy="861774"/>
          </a:xfrm>
          <a:prstGeom prst="rect">
            <a:avLst/>
          </a:prstGeom>
          <a:noFill/>
        </p:spPr>
        <p:txBody>
          <a:bodyPr wrap="square" rtlCol="0">
            <a:spAutoFit/>
          </a:bodyPr>
          <a:lstStyle/>
          <a:p>
            <a:r>
              <a:rPr lang="en-US" sz="5000" dirty="0" smtClean="0">
                <a:latin typeface="+mj-lt"/>
                <a:cs typeface="Segoe UI Light" panose="020B0502040204020203" pitchFamily="34" charset="0"/>
              </a:rPr>
              <a:t>STAGING</a:t>
            </a:r>
            <a:endParaRPr lang="en-US" sz="5000" dirty="0">
              <a:latin typeface="+mj-lt"/>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6938" y="1636456"/>
            <a:ext cx="1507285" cy="978611"/>
          </a:xfrm>
          <a:prstGeom prst="rect">
            <a:avLst/>
          </a:prstGeom>
        </p:spPr>
      </p:pic>
      <p:pic>
        <p:nvPicPr>
          <p:cNvPr id="27" name="Picture 26"/>
          <p:cNvPicPr>
            <a:picLocks noChangeAspect="1"/>
          </p:cNvPicPr>
          <p:nvPr/>
        </p:nvPicPr>
        <p:blipFill>
          <a:blip r:embed="rId14"/>
          <a:stretch>
            <a:fillRect/>
          </a:stretch>
        </p:blipFill>
        <p:spPr>
          <a:xfrm>
            <a:off x="216173" y="3302235"/>
            <a:ext cx="2092203" cy="2339668"/>
          </a:xfrm>
          <a:prstGeom prst="rect">
            <a:avLst/>
          </a:prstGeom>
        </p:spPr>
      </p:pic>
      <p:pic>
        <p:nvPicPr>
          <p:cNvPr id="28" name="Picture 27"/>
          <p:cNvPicPr>
            <a:picLocks noChangeAspect="1"/>
          </p:cNvPicPr>
          <p:nvPr/>
        </p:nvPicPr>
        <p:blipFill>
          <a:blip r:embed="rId11"/>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5"/>
          <a:stretch>
            <a:fillRect/>
          </a:stretch>
        </p:blipFill>
        <p:spPr>
          <a:xfrm>
            <a:off x="2789279" y="4960695"/>
            <a:ext cx="447811" cy="1224016"/>
          </a:xfrm>
          <a:prstGeom prst="rect">
            <a:avLst/>
          </a:prstGeom>
        </p:spPr>
      </p:pic>
      <p:pic>
        <p:nvPicPr>
          <p:cNvPr id="46" name="Picture 45"/>
          <p:cNvPicPr>
            <a:picLocks noChangeAspect="1"/>
          </p:cNvPicPr>
          <p:nvPr/>
        </p:nvPicPr>
        <p:blipFill>
          <a:blip r:embed="rId16"/>
          <a:stretch>
            <a:fillRect/>
          </a:stretch>
        </p:blipFill>
        <p:spPr>
          <a:xfrm>
            <a:off x="6815034" y="2378864"/>
            <a:ext cx="587679" cy="477489"/>
          </a:xfrm>
          <a:prstGeom prst="rect">
            <a:avLst/>
          </a:prstGeom>
        </p:spPr>
      </p:pic>
      <p:pic>
        <p:nvPicPr>
          <p:cNvPr id="47" name="Picture 46"/>
          <p:cNvPicPr>
            <a:picLocks noChangeAspect="1"/>
          </p:cNvPicPr>
          <p:nvPr/>
        </p:nvPicPr>
        <p:blipFill>
          <a:blip r:embed="rId17"/>
          <a:stretch>
            <a:fillRect/>
          </a:stretch>
        </p:blipFill>
        <p:spPr>
          <a:xfrm>
            <a:off x="6021387" y="1060639"/>
            <a:ext cx="2761128" cy="4104604"/>
          </a:xfrm>
          <a:prstGeom prst="rect">
            <a:avLst/>
          </a:prstGeom>
        </p:spPr>
      </p:pic>
      <p:pic>
        <p:nvPicPr>
          <p:cNvPr id="54" name="Picture 53"/>
          <p:cNvPicPr>
            <a:picLocks noChangeAspect="1"/>
          </p:cNvPicPr>
          <p:nvPr/>
        </p:nvPicPr>
        <p:blipFill>
          <a:blip r:embed="rId18">
            <a:duotone>
              <a:prstClr val="black"/>
              <a:schemeClr val="tx2">
                <a:tint val="45000"/>
                <a:satMod val="400000"/>
              </a:schemeClr>
            </a:duotone>
          </a:blip>
          <a:stretch>
            <a:fillRect/>
          </a:stretch>
        </p:blipFill>
        <p:spPr>
          <a:xfrm>
            <a:off x="4209383" y="3161639"/>
            <a:ext cx="2339668" cy="1473541"/>
          </a:xfrm>
          <a:prstGeom prst="rect">
            <a:avLst/>
          </a:prstGeom>
        </p:spPr>
      </p:pic>
      <p:grpSp>
        <p:nvGrpSpPr>
          <p:cNvPr id="39" name="Group 38"/>
          <p:cNvGrpSpPr/>
          <p:nvPr/>
        </p:nvGrpSpPr>
        <p:grpSpPr>
          <a:xfrm>
            <a:off x="9787045" y="-79296"/>
            <a:ext cx="934656" cy="1104595"/>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19"/>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327800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a:blip r:embed="rId2">
            <a:duotone>
              <a:prstClr val="black"/>
              <a:schemeClr val="tx2">
                <a:tint val="45000"/>
                <a:satMod val="400000"/>
              </a:schemeClr>
            </a:duotone>
          </a:blip>
          <a:stretch>
            <a:fillRect/>
          </a:stretch>
        </p:blipFill>
        <p:spPr>
          <a:xfrm>
            <a:off x="5276828" y="-372994"/>
            <a:ext cx="7263040" cy="4705631"/>
          </a:xfrm>
          <a:prstGeom prst="rect">
            <a:avLst/>
          </a:prstGeom>
        </p:spPr>
      </p:pic>
      <p:pic>
        <p:nvPicPr>
          <p:cNvPr id="2" name="Picture 1"/>
          <p:cNvPicPr>
            <a:picLocks noChangeAspect="1"/>
          </p:cNvPicPr>
          <p:nvPr/>
        </p:nvPicPr>
        <p:blipFill>
          <a:blip r:embed="rId3">
            <a:duotone>
              <a:prstClr val="black"/>
              <a:schemeClr val="tx2">
                <a:tint val="45000"/>
                <a:satMod val="400000"/>
              </a:schemeClr>
            </a:duotone>
          </a:blip>
          <a:stretch>
            <a:fillRect/>
          </a:stretch>
        </p:blipFill>
        <p:spPr>
          <a:xfrm>
            <a:off x="2197335" y="867535"/>
            <a:ext cx="8711311" cy="5631997"/>
          </a:xfrm>
          <a:prstGeom prst="rect">
            <a:avLst/>
          </a:prstGeom>
        </p:spPr>
      </p:pic>
      <p:grpSp>
        <p:nvGrpSpPr>
          <p:cNvPr id="56" name="Group 55"/>
          <p:cNvGrpSpPr/>
          <p:nvPr/>
        </p:nvGrpSpPr>
        <p:grpSpPr>
          <a:xfrm>
            <a:off x="3716782" y="-337643"/>
            <a:ext cx="2775444" cy="4134168"/>
            <a:chOff x="3719625" y="-351356"/>
            <a:chExt cx="2775838" cy="4134755"/>
          </a:xfrm>
        </p:grpSpPr>
        <p:pic>
          <p:nvPicPr>
            <p:cNvPr id="57" name="Picture 56"/>
            <p:cNvPicPr>
              <a:picLocks noChangeAspect="1"/>
            </p:cNvPicPr>
            <p:nvPr/>
          </p:nvPicPr>
          <p:blipFill>
            <a:blip r:embed="rId4"/>
            <a:stretch>
              <a:fillRect/>
            </a:stretch>
          </p:blipFill>
          <p:spPr>
            <a:xfrm>
              <a:off x="3719625" y="-351356"/>
              <a:ext cx="2775838" cy="4134755"/>
            </a:xfrm>
            <a:prstGeom prst="rect">
              <a:avLst/>
            </a:prstGeom>
          </p:spPr>
        </p:pic>
        <p:pic>
          <p:nvPicPr>
            <p:cNvPr id="58" name="Picture 57"/>
            <p:cNvPicPr>
              <a:picLocks noChangeAspect="1"/>
            </p:cNvPicPr>
            <p:nvPr/>
          </p:nvPicPr>
          <p:blipFill>
            <a:blip r:embed="rId5"/>
            <a:stretch>
              <a:fillRect/>
            </a:stretch>
          </p:blipFill>
          <p:spPr>
            <a:xfrm>
              <a:off x="4484016" y="1290841"/>
              <a:ext cx="979669" cy="1295431"/>
            </a:xfrm>
            <a:prstGeom prst="rect">
              <a:avLst/>
            </a:prstGeom>
          </p:spPr>
        </p:pic>
      </p:grpSp>
      <p:pic>
        <p:nvPicPr>
          <p:cNvPr id="3" name="Picture 2"/>
          <p:cNvPicPr>
            <a:picLocks noChangeAspect="1"/>
          </p:cNvPicPr>
          <p:nvPr/>
        </p:nvPicPr>
        <p:blipFill>
          <a:blip r:embed="rId6"/>
          <a:stretch>
            <a:fillRect/>
          </a:stretch>
        </p:blipFill>
        <p:spPr>
          <a:xfrm>
            <a:off x="8087207" y="1636456"/>
            <a:ext cx="1506293" cy="978611"/>
          </a:xfrm>
          <a:prstGeom prst="rect">
            <a:avLst/>
          </a:prstGeom>
        </p:spPr>
      </p:pic>
      <p:pic>
        <p:nvPicPr>
          <p:cNvPr id="50" name="Picture 49"/>
          <p:cNvPicPr>
            <a:picLocks noChangeAspect="1"/>
          </p:cNvPicPr>
          <p:nvPr/>
        </p:nvPicPr>
        <p:blipFill>
          <a:blip r:embed="rId7"/>
          <a:stretch>
            <a:fillRect/>
          </a:stretch>
        </p:blipFill>
        <p:spPr>
          <a:xfrm>
            <a:off x="8086938" y="1636456"/>
            <a:ext cx="1507285" cy="978611"/>
          </a:xfrm>
          <a:prstGeom prst="rect">
            <a:avLst/>
          </a:prstGeom>
        </p:spPr>
      </p:pic>
      <p:grpSp>
        <p:nvGrpSpPr>
          <p:cNvPr id="51" name="Group 50"/>
          <p:cNvGrpSpPr/>
          <p:nvPr/>
        </p:nvGrpSpPr>
        <p:grpSpPr>
          <a:xfrm>
            <a:off x="6607004" y="1610572"/>
            <a:ext cx="2770893" cy="4119120"/>
            <a:chOff x="6722970" y="1674257"/>
            <a:chExt cx="2780259" cy="4133042"/>
          </a:xfrm>
        </p:grpSpPr>
        <p:pic>
          <p:nvPicPr>
            <p:cNvPr id="52" name="Picture 51"/>
            <p:cNvPicPr>
              <a:picLocks noChangeAspect="1"/>
            </p:cNvPicPr>
            <p:nvPr/>
          </p:nvPicPr>
          <p:blipFill>
            <a:blip r:embed="rId8"/>
            <a:stretch>
              <a:fillRect/>
            </a:stretch>
          </p:blipFill>
          <p:spPr>
            <a:xfrm>
              <a:off x="6722970" y="1674257"/>
              <a:ext cx="2780259" cy="4133042"/>
            </a:xfrm>
            <a:prstGeom prst="rect">
              <a:avLst/>
            </a:prstGeom>
          </p:spPr>
        </p:pic>
        <p:pic>
          <p:nvPicPr>
            <p:cNvPr id="53" name="Picture 52"/>
            <p:cNvPicPr>
              <a:picLocks noChangeAspect="1"/>
            </p:cNvPicPr>
            <p:nvPr/>
          </p:nvPicPr>
          <p:blipFill>
            <a:blip r:embed="rId5"/>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9"/>
          <a:stretch>
            <a:fillRect/>
          </a:stretch>
        </p:blipFill>
        <p:spPr>
          <a:xfrm>
            <a:off x="2845824" y="4756695"/>
            <a:ext cx="2172488" cy="1399877"/>
          </a:xfrm>
          <a:prstGeom prst="rect">
            <a:avLst/>
          </a:prstGeom>
        </p:spPr>
      </p:pic>
      <p:pic>
        <p:nvPicPr>
          <p:cNvPr id="16" name="Picture 15"/>
          <p:cNvPicPr>
            <a:picLocks noChangeAspect="1"/>
          </p:cNvPicPr>
          <p:nvPr/>
        </p:nvPicPr>
        <p:blipFill>
          <a:blip r:embed="rId10">
            <a:duotone>
              <a:prstClr val="black"/>
              <a:schemeClr val="tx2">
                <a:tint val="45000"/>
                <a:satMod val="400000"/>
              </a:schemeClr>
            </a:duotone>
          </a:blip>
          <a:stretch>
            <a:fillRect/>
          </a:stretch>
        </p:blipFill>
        <p:spPr>
          <a:xfrm>
            <a:off x="10155562" y="2524084"/>
            <a:ext cx="1468279" cy="948453"/>
          </a:xfrm>
          <a:prstGeom prst="rect">
            <a:avLst/>
          </a:prstGeom>
        </p:spPr>
      </p:pic>
      <p:pic>
        <p:nvPicPr>
          <p:cNvPr id="22" name="Picture 21"/>
          <p:cNvPicPr>
            <a:picLocks noChangeAspect="1"/>
          </p:cNvPicPr>
          <p:nvPr/>
        </p:nvPicPr>
        <p:blipFill>
          <a:blip r:embed="rId11">
            <a:duotone>
              <a:prstClr val="black"/>
              <a:schemeClr val="tx2">
                <a:tint val="45000"/>
                <a:satMod val="400000"/>
              </a:schemeClr>
            </a:duotone>
          </a:blip>
          <a:stretch>
            <a:fillRect/>
          </a:stretch>
        </p:blipFill>
        <p:spPr>
          <a:xfrm>
            <a:off x="53969" y="5456634"/>
            <a:ext cx="1481017" cy="956492"/>
          </a:xfrm>
          <a:prstGeom prst="rect">
            <a:avLst/>
          </a:prstGeom>
        </p:spPr>
      </p:pic>
      <p:grpSp>
        <p:nvGrpSpPr>
          <p:cNvPr id="36" name="Group 35"/>
          <p:cNvGrpSpPr/>
          <p:nvPr/>
        </p:nvGrpSpPr>
        <p:grpSpPr>
          <a:xfrm>
            <a:off x="10508943" y="388644"/>
            <a:ext cx="934656" cy="1104595"/>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3"/>
            <a:ext cx="3599940" cy="861774"/>
          </a:xfrm>
          <a:prstGeom prst="rect">
            <a:avLst/>
          </a:prstGeom>
          <a:noFill/>
        </p:spPr>
        <p:txBody>
          <a:bodyPr wrap="square" rtlCol="0">
            <a:spAutoFit/>
          </a:bodyPr>
          <a:lstStyle/>
          <a:p>
            <a:r>
              <a:rPr lang="en-US" sz="5000" dirty="0" smtClean="0">
                <a:latin typeface="+mj-lt"/>
                <a:cs typeface="Segoe UI Light" panose="020B0502040204020203" pitchFamily="34" charset="0"/>
              </a:rPr>
              <a:t>STAGING</a:t>
            </a:r>
            <a:endParaRPr lang="en-US" sz="5000" dirty="0">
              <a:latin typeface="+mj-lt"/>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6173" y="3302235"/>
            <a:ext cx="2092203" cy="2339668"/>
          </a:xfrm>
          <a:prstGeom prst="rect">
            <a:avLst/>
          </a:prstGeom>
        </p:spPr>
      </p:pic>
      <p:pic>
        <p:nvPicPr>
          <p:cNvPr id="28" name="Picture 27"/>
          <p:cNvPicPr>
            <a:picLocks noChangeAspect="1"/>
          </p:cNvPicPr>
          <p:nvPr/>
        </p:nvPicPr>
        <p:blipFill>
          <a:blip r:embed="rId12"/>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5"/>
          <a:stretch>
            <a:fillRect/>
          </a:stretch>
        </p:blipFill>
        <p:spPr>
          <a:xfrm>
            <a:off x="2789279" y="4960695"/>
            <a:ext cx="447811" cy="1224016"/>
          </a:xfrm>
          <a:prstGeom prst="rect">
            <a:avLst/>
          </a:prstGeom>
        </p:spPr>
      </p:pic>
      <p:pic>
        <p:nvPicPr>
          <p:cNvPr id="49" name="Picture 48"/>
          <p:cNvPicPr>
            <a:picLocks noChangeAspect="1"/>
          </p:cNvPicPr>
          <p:nvPr/>
        </p:nvPicPr>
        <p:blipFill>
          <a:blip r:embed="rId16"/>
          <a:stretch>
            <a:fillRect/>
          </a:stretch>
        </p:blipFill>
        <p:spPr>
          <a:xfrm>
            <a:off x="8313575" y="267195"/>
            <a:ext cx="3327504" cy="2147951"/>
          </a:xfrm>
          <a:prstGeom prst="rect">
            <a:avLst/>
          </a:prstGeom>
        </p:spPr>
      </p:pic>
      <p:pic>
        <p:nvPicPr>
          <p:cNvPr id="45" name="Picture 44"/>
          <p:cNvPicPr>
            <a:picLocks noChangeAspect="1"/>
          </p:cNvPicPr>
          <p:nvPr/>
        </p:nvPicPr>
        <p:blipFill>
          <a:blip r:embed="rId17"/>
          <a:stretch>
            <a:fillRect/>
          </a:stretch>
        </p:blipFill>
        <p:spPr>
          <a:xfrm>
            <a:off x="3958858" y="483766"/>
            <a:ext cx="899884" cy="707052"/>
          </a:xfrm>
          <a:prstGeom prst="rect">
            <a:avLst/>
          </a:prstGeom>
        </p:spPr>
      </p:pic>
      <p:pic>
        <p:nvPicPr>
          <p:cNvPr id="46" name="Picture 45"/>
          <p:cNvPicPr>
            <a:picLocks noChangeAspect="1"/>
          </p:cNvPicPr>
          <p:nvPr/>
        </p:nvPicPr>
        <p:blipFill>
          <a:blip r:embed="rId18"/>
          <a:stretch>
            <a:fillRect/>
          </a:stretch>
        </p:blipFill>
        <p:spPr>
          <a:xfrm>
            <a:off x="6815034" y="2378864"/>
            <a:ext cx="587679" cy="477489"/>
          </a:xfrm>
          <a:prstGeom prst="rect">
            <a:avLst/>
          </a:prstGeom>
        </p:spPr>
      </p:pic>
      <p:pic>
        <p:nvPicPr>
          <p:cNvPr id="59" name="Picture 58"/>
          <p:cNvPicPr>
            <a:picLocks noChangeAspect="1"/>
          </p:cNvPicPr>
          <p:nvPr/>
        </p:nvPicPr>
        <p:blipFill>
          <a:blip r:embed="rId19"/>
          <a:stretch>
            <a:fillRect/>
          </a:stretch>
        </p:blipFill>
        <p:spPr>
          <a:xfrm>
            <a:off x="6616768" y="1625087"/>
            <a:ext cx="2761128" cy="4104604"/>
          </a:xfrm>
          <a:prstGeom prst="rect">
            <a:avLst/>
          </a:prstGeom>
        </p:spPr>
      </p:pic>
      <p:pic>
        <p:nvPicPr>
          <p:cNvPr id="60" name="Picture 59"/>
          <p:cNvPicPr>
            <a:picLocks noChangeAspect="1"/>
          </p:cNvPicPr>
          <p:nvPr/>
        </p:nvPicPr>
        <p:blipFill>
          <a:blip r:embed="rId20">
            <a:duotone>
              <a:prstClr val="black"/>
              <a:schemeClr val="tx2">
                <a:tint val="45000"/>
                <a:satMod val="400000"/>
              </a:schemeClr>
            </a:duotone>
          </a:blip>
          <a:stretch>
            <a:fillRect/>
          </a:stretch>
        </p:blipFill>
        <p:spPr>
          <a:xfrm>
            <a:off x="4607737" y="3601883"/>
            <a:ext cx="2339668" cy="1473541"/>
          </a:xfrm>
          <a:prstGeom prst="rect">
            <a:avLst/>
          </a:prstGeom>
        </p:spPr>
      </p:pic>
      <p:grpSp>
        <p:nvGrpSpPr>
          <p:cNvPr id="38" name="Group 37"/>
          <p:cNvGrpSpPr/>
          <p:nvPr/>
        </p:nvGrpSpPr>
        <p:grpSpPr>
          <a:xfrm>
            <a:off x="9787045" y="-79296"/>
            <a:ext cx="934656" cy="1104595"/>
            <a:chOff x="9827324" y="-40038"/>
            <a:chExt cx="934789" cy="1104751"/>
          </a:xfrm>
        </p:grpSpPr>
        <p:pic>
          <p:nvPicPr>
            <p:cNvPr id="39" name="Picture 38"/>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33668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a:blip r:embed="rId2">
            <a:duotone>
              <a:prstClr val="black"/>
              <a:schemeClr val="tx2">
                <a:tint val="45000"/>
                <a:satMod val="400000"/>
              </a:schemeClr>
            </a:duotone>
          </a:blip>
          <a:stretch>
            <a:fillRect/>
          </a:stretch>
        </p:blipFill>
        <p:spPr>
          <a:xfrm>
            <a:off x="5276828" y="-372994"/>
            <a:ext cx="7263040" cy="4705631"/>
          </a:xfrm>
          <a:prstGeom prst="rect">
            <a:avLst/>
          </a:prstGeom>
        </p:spPr>
      </p:pic>
      <p:pic>
        <p:nvPicPr>
          <p:cNvPr id="2" name="Picture 1"/>
          <p:cNvPicPr>
            <a:picLocks noChangeAspect="1"/>
          </p:cNvPicPr>
          <p:nvPr/>
        </p:nvPicPr>
        <p:blipFill>
          <a:blip r:embed="rId3">
            <a:duotone>
              <a:prstClr val="black"/>
              <a:schemeClr val="tx2">
                <a:tint val="45000"/>
                <a:satMod val="400000"/>
              </a:schemeClr>
            </a:duotone>
          </a:blip>
          <a:stretch>
            <a:fillRect/>
          </a:stretch>
        </p:blipFill>
        <p:spPr>
          <a:xfrm>
            <a:off x="2134792" y="646049"/>
            <a:ext cx="9020952" cy="5832184"/>
          </a:xfrm>
          <a:prstGeom prst="rect">
            <a:avLst/>
          </a:prstGeom>
        </p:spPr>
      </p:pic>
      <p:pic>
        <p:nvPicPr>
          <p:cNvPr id="3" name="Picture 2"/>
          <p:cNvPicPr>
            <a:picLocks noChangeAspect="1"/>
          </p:cNvPicPr>
          <p:nvPr/>
        </p:nvPicPr>
        <p:blipFill>
          <a:blip r:embed="rId4"/>
          <a:stretch>
            <a:fillRect/>
          </a:stretch>
        </p:blipFill>
        <p:spPr>
          <a:xfrm>
            <a:off x="8087207" y="1636456"/>
            <a:ext cx="1506293" cy="978611"/>
          </a:xfrm>
          <a:prstGeom prst="rect">
            <a:avLst/>
          </a:prstGeom>
        </p:spPr>
      </p:pic>
      <p:grpSp>
        <p:nvGrpSpPr>
          <p:cNvPr id="51" name="Group 50"/>
          <p:cNvGrpSpPr/>
          <p:nvPr/>
        </p:nvGrpSpPr>
        <p:grpSpPr>
          <a:xfrm>
            <a:off x="6607004" y="1610572"/>
            <a:ext cx="2770893" cy="4119120"/>
            <a:chOff x="6722970" y="1674257"/>
            <a:chExt cx="2780259" cy="4133042"/>
          </a:xfrm>
        </p:grpSpPr>
        <p:pic>
          <p:nvPicPr>
            <p:cNvPr id="52" name="Picture 51"/>
            <p:cNvPicPr>
              <a:picLocks noChangeAspect="1"/>
            </p:cNvPicPr>
            <p:nvPr/>
          </p:nvPicPr>
          <p:blipFill>
            <a:blip r:embed="rId5"/>
            <a:stretch>
              <a:fillRect/>
            </a:stretch>
          </p:blipFill>
          <p:spPr>
            <a:xfrm>
              <a:off x="6722970" y="1674257"/>
              <a:ext cx="2780259" cy="4133042"/>
            </a:xfrm>
            <a:prstGeom prst="rect">
              <a:avLst/>
            </a:prstGeom>
          </p:spPr>
        </p:pic>
        <p:pic>
          <p:nvPicPr>
            <p:cNvPr id="53" name="Picture 52"/>
            <p:cNvPicPr>
              <a:picLocks noChangeAspect="1"/>
            </p:cNvPicPr>
            <p:nvPr/>
          </p:nvPicPr>
          <p:blipFill>
            <a:blip r:embed="rId6"/>
            <a:stretch>
              <a:fillRect/>
            </a:stretch>
          </p:blipFill>
          <p:spPr>
            <a:xfrm>
              <a:off x="7470523" y="3260826"/>
              <a:ext cx="979669" cy="1295431"/>
            </a:xfrm>
            <a:prstGeom prst="rect">
              <a:avLst/>
            </a:prstGeom>
          </p:spPr>
        </p:pic>
      </p:grpSp>
      <p:grpSp>
        <p:nvGrpSpPr>
          <p:cNvPr id="55" name="Group 54"/>
          <p:cNvGrpSpPr/>
          <p:nvPr/>
        </p:nvGrpSpPr>
        <p:grpSpPr>
          <a:xfrm>
            <a:off x="3716782" y="-337643"/>
            <a:ext cx="2775444" cy="4134168"/>
            <a:chOff x="3719625" y="-351356"/>
            <a:chExt cx="2775838" cy="4134755"/>
          </a:xfrm>
        </p:grpSpPr>
        <p:pic>
          <p:nvPicPr>
            <p:cNvPr id="56" name="Picture 55"/>
            <p:cNvPicPr>
              <a:picLocks noChangeAspect="1"/>
            </p:cNvPicPr>
            <p:nvPr/>
          </p:nvPicPr>
          <p:blipFill>
            <a:blip r:embed="rId7"/>
            <a:stretch>
              <a:fillRect/>
            </a:stretch>
          </p:blipFill>
          <p:spPr>
            <a:xfrm>
              <a:off x="3719625" y="-351356"/>
              <a:ext cx="2775838" cy="4134755"/>
            </a:xfrm>
            <a:prstGeom prst="rect">
              <a:avLst/>
            </a:prstGeom>
          </p:spPr>
        </p:pic>
        <p:pic>
          <p:nvPicPr>
            <p:cNvPr id="57" name="Picture 56"/>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8"/>
          <a:stretch>
            <a:fillRect/>
          </a:stretch>
        </p:blipFill>
        <p:spPr>
          <a:xfrm>
            <a:off x="2845824" y="4756695"/>
            <a:ext cx="2172488" cy="1399877"/>
          </a:xfrm>
          <a:prstGeom prst="rect">
            <a:avLst/>
          </a:prstGeom>
        </p:spPr>
      </p:pic>
      <p:pic>
        <p:nvPicPr>
          <p:cNvPr id="16" name="Picture 15"/>
          <p:cNvPicPr>
            <a:picLocks noChangeAspect="1"/>
          </p:cNvPicPr>
          <p:nvPr/>
        </p:nvPicPr>
        <p:blipFill>
          <a:blip r:embed="rId9">
            <a:duotone>
              <a:prstClr val="black"/>
              <a:schemeClr val="tx2">
                <a:tint val="45000"/>
                <a:satMod val="400000"/>
              </a:schemeClr>
            </a:duotone>
          </a:blip>
          <a:stretch>
            <a:fillRect/>
          </a:stretch>
        </p:blipFill>
        <p:spPr>
          <a:xfrm>
            <a:off x="10155562" y="2524084"/>
            <a:ext cx="1468279" cy="948453"/>
          </a:xfrm>
          <a:prstGeom prst="rect">
            <a:avLst/>
          </a:prstGeom>
        </p:spPr>
      </p:pic>
      <p:pic>
        <p:nvPicPr>
          <p:cNvPr id="22" name="Picture 21"/>
          <p:cNvPicPr>
            <a:picLocks noChangeAspect="1"/>
          </p:cNvPicPr>
          <p:nvPr/>
        </p:nvPicPr>
        <p:blipFill>
          <a:blip r:embed="rId10">
            <a:duotone>
              <a:prstClr val="black"/>
              <a:schemeClr val="tx2">
                <a:tint val="45000"/>
                <a:satMod val="400000"/>
              </a:schemeClr>
            </a:duotone>
          </a:blip>
          <a:stretch>
            <a:fillRect/>
          </a:stretch>
        </p:blipFill>
        <p:spPr>
          <a:xfrm>
            <a:off x="91714" y="5456634"/>
            <a:ext cx="1481017" cy="956492"/>
          </a:xfrm>
          <a:prstGeom prst="rect">
            <a:avLst/>
          </a:prstGeom>
        </p:spPr>
      </p:pic>
      <p:grpSp>
        <p:nvGrpSpPr>
          <p:cNvPr id="36" name="Group 35"/>
          <p:cNvGrpSpPr/>
          <p:nvPr/>
        </p:nvGrpSpPr>
        <p:grpSpPr>
          <a:xfrm>
            <a:off x="10508943" y="388644"/>
            <a:ext cx="934656" cy="1104595"/>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3"/>
            <a:ext cx="3599940" cy="861774"/>
          </a:xfrm>
          <a:prstGeom prst="rect">
            <a:avLst/>
          </a:prstGeom>
          <a:noFill/>
        </p:spPr>
        <p:txBody>
          <a:bodyPr wrap="square" rtlCol="0">
            <a:spAutoFit/>
          </a:bodyPr>
          <a:lstStyle/>
          <a:p>
            <a:r>
              <a:rPr lang="en-US" sz="5000" dirty="0" smtClean="0">
                <a:latin typeface="+mj-lt"/>
                <a:cs typeface="Segoe UI Light" panose="020B0502040204020203" pitchFamily="34" charset="0"/>
              </a:rPr>
              <a:t>STAGING</a:t>
            </a:r>
            <a:endParaRPr lang="en-US" sz="5000" dirty="0">
              <a:latin typeface="+mj-lt"/>
              <a:cs typeface="Segoe UI Light" panose="020B0502040204020203" pitchFamily="34" charset="0"/>
            </a:endParaRPr>
          </a:p>
        </p:txBody>
      </p:sp>
      <p:pic>
        <p:nvPicPr>
          <p:cNvPr id="27" name="Picture 26"/>
          <p:cNvPicPr>
            <a:picLocks noChangeAspect="1"/>
          </p:cNvPicPr>
          <p:nvPr/>
        </p:nvPicPr>
        <p:blipFill>
          <a:blip r:embed="rId13"/>
          <a:stretch>
            <a:fillRect/>
          </a:stretch>
        </p:blipFill>
        <p:spPr>
          <a:xfrm>
            <a:off x="216173" y="3302235"/>
            <a:ext cx="2092203" cy="2339668"/>
          </a:xfrm>
          <a:prstGeom prst="rect">
            <a:avLst/>
          </a:prstGeom>
        </p:spPr>
      </p:pic>
      <p:pic>
        <p:nvPicPr>
          <p:cNvPr id="28" name="Picture 27"/>
          <p:cNvPicPr>
            <a:picLocks noChangeAspect="1"/>
          </p:cNvPicPr>
          <p:nvPr/>
        </p:nvPicPr>
        <p:blipFill>
          <a:blip r:embed="rId11"/>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4"/>
          <a:stretch>
            <a:fillRect/>
          </a:stretch>
        </p:blipFill>
        <p:spPr>
          <a:xfrm>
            <a:off x="2789279" y="4960695"/>
            <a:ext cx="447811" cy="1224016"/>
          </a:xfrm>
          <a:prstGeom prst="rect">
            <a:avLst/>
          </a:prstGeom>
        </p:spPr>
      </p:pic>
      <p:pic>
        <p:nvPicPr>
          <p:cNvPr id="49" name="Picture 48"/>
          <p:cNvPicPr>
            <a:picLocks noChangeAspect="1"/>
          </p:cNvPicPr>
          <p:nvPr/>
        </p:nvPicPr>
        <p:blipFill>
          <a:blip r:embed="rId15"/>
          <a:stretch>
            <a:fillRect/>
          </a:stretch>
        </p:blipFill>
        <p:spPr>
          <a:xfrm>
            <a:off x="8313575" y="267195"/>
            <a:ext cx="3327504" cy="2147951"/>
          </a:xfrm>
          <a:prstGeom prst="rect">
            <a:avLst/>
          </a:prstGeom>
        </p:spPr>
      </p:pic>
      <p:pic>
        <p:nvPicPr>
          <p:cNvPr id="45" name="Picture 44"/>
          <p:cNvPicPr>
            <a:picLocks noChangeAspect="1"/>
          </p:cNvPicPr>
          <p:nvPr/>
        </p:nvPicPr>
        <p:blipFill>
          <a:blip r:embed="rId16"/>
          <a:stretch>
            <a:fillRect/>
          </a:stretch>
        </p:blipFill>
        <p:spPr>
          <a:xfrm>
            <a:off x="3958858" y="483766"/>
            <a:ext cx="899884" cy="707052"/>
          </a:xfrm>
          <a:prstGeom prst="rect">
            <a:avLst/>
          </a:prstGeom>
        </p:spPr>
      </p:pic>
      <p:pic>
        <p:nvPicPr>
          <p:cNvPr id="46" name="Picture 45"/>
          <p:cNvPicPr>
            <a:picLocks noChangeAspect="1"/>
          </p:cNvPicPr>
          <p:nvPr/>
        </p:nvPicPr>
        <p:blipFill>
          <a:blip r:embed="rId17"/>
          <a:stretch>
            <a:fillRect/>
          </a:stretch>
        </p:blipFill>
        <p:spPr>
          <a:xfrm>
            <a:off x="6815034" y="2378864"/>
            <a:ext cx="587679" cy="477489"/>
          </a:xfrm>
          <a:prstGeom prst="rect">
            <a:avLst/>
          </a:prstGeom>
        </p:spPr>
      </p:pic>
      <p:pic>
        <p:nvPicPr>
          <p:cNvPr id="58" name="Picture 57"/>
          <p:cNvPicPr>
            <a:picLocks noChangeAspect="1"/>
          </p:cNvPicPr>
          <p:nvPr/>
        </p:nvPicPr>
        <p:blipFill>
          <a:blip r:embed="rId18">
            <a:duotone>
              <a:prstClr val="black"/>
              <a:schemeClr val="tx2">
                <a:tint val="45000"/>
                <a:satMod val="400000"/>
              </a:schemeClr>
            </a:duotone>
          </a:blip>
          <a:stretch>
            <a:fillRect/>
          </a:stretch>
        </p:blipFill>
        <p:spPr>
          <a:xfrm>
            <a:off x="4607737" y="3601883"/>
            <a:ext cx="2339668" cy="1473541"/>
          </a:xfrm>
          <a:prstGeom prst="rect">
            <a:avLst/>
          </a:prstGeom>
        </p:spPr>
      </p:pic>
      <p:grpSp>
        <p:nvGrpSpPr>
          <p:cNvPr id="38" name="Group 37"/>
          <p:cNvGrpSpPr/>
          <p:nvPr/>
        </p:nvGrpSpPr>
        <p:grpSpPr>
          <a:xfrm>
            <a:off x="9787045" y="-79296"/>
            <a:ext cx="934656" cy="1104595"/>
            <a:chOff x="9827324" y="-40038"/>
            <a:chExt cx="934789" cy="1104751"/>
          </a:xfrm>
        </p:grpSpPr>
        <p:pic>
          <p:nvPicPr>
            <p:cNvPr id="39" name="Picture 38"/>
            <p:cNvPicPr>
              <a:picLocks noChangeAspect="1"/>
            </p:cNvPicPr>
            <p:nvPr/>
          </p:nvPicPr>
          <p:blipFill>
            <a:blip r:embed="rId11"/>
            <a:stretch>
              <a:fillRect/>
            </a:stretch>
          </p:blipFill>
          <p:spPr>
            <a:xfrm>
              <a:off x="9827324" y="-40038"/>
              <a:ext cx="934789" cy="1104751"/>
            </a:xfrm>
            <a:prstGeom prst="rect">
              <a:avLst/>
            </a:prstGeom>
          </p:spPr>
        </p:pic>
        <p:pic>
          <p:nvPicPr>
            <p:cNvPr id="40" name="Picture 39"/>
            <p:cNvPicPr>
              <a:picLocks noChangeAspect="1"/>
            </p:cNvPicPr>
            <p:nvPr/>
          </p:nvPicPr>
          <p:blipFill>
            <a:blip r:embed="rId19"/>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336283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9511" y="548765"/>
            <a:ext cx="9720263" cy="1498600"/>
          </a:xfrm>
        </p:spPr>
        <p:txBody>
          <a:bodyPr/>
          <a:lstStyle/>
          <a:p>
            <a:r>
              <a:rPr lang="en-CA" dirty="0"/>
              <a:t>Source Control for Web/API/Mobile Apps</a:t>
            </a:r>
          </a:p>
        </p:txBody>
      </p:sp>
      <p:grpSp>
        <p:nvGrpSpPr>
          <p:cNvPr id="21" name="Group 20"/>
          <p:cNvGrpSpPr/>
          <p:nvPr/>
        </p:nvGrpSpPr>
        <p:grpSpPr>
          <a:xfrm>
            <a:off x="1085889" y="2804607"/>
            <a:ext cx="10020223" cy="1248787"/>
            <a:chOff x="1285670" y="4669704"/>
            <a:chExt cx="10020223" cy="1248787"/>
          </a:xfrm>
        </p:grpSpPr>
        <p:pic>
          <p:nvPicPr>
            <p:cNvPr id="22" name="Picture 21"/>
            <p:cNvPicPr>
              <a:picLocks noChangeAspect="1"/>
            </p:cNvPicPr>
            <p:nvPr/>
          </p:nvPicPr>
          <p:blipFill>
            <a:blip r:embed="rId2">
              <a:biLevel thresh="25000"/>
            </a:blip>
            <a:stretch>
              <a:fillRect/>
            </a:stretch>
          </p:blipFill>
          <p:spPr>
            <a:xfrm>
              <a:off x="6060767" y="4669704"/>
              <a:ext cx="576373" cy="572607"/>
            </a:xfrm>
            <a:prstGeom prst="rect">
              <a:avLst/>
            </a:prstGeom>
          </p:spPr>
        </p:pic>
        <p:sp>
          <p:nvSpPr>
            <p:cNvPr id="23" name="TextBox 22"/>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24" name="Picture 23"/>
            <p:cNvPicPr>
              <a:picLocks noChangeAspect="1"/>
            </p:cNvPicPr>
            <p:nvPr/>
          </p:nvPicPr>
          <p:blipFill>
            <a:blip r:embed="rId3">
              <a:biLevel thresh="25000"/>
            </a:blip>
            <a:stretch>
              <a:fillRect/>
            </a:stretch>
          </p:blipFill>
          <p:spPr>
            <a:xfrm>
              <a:off x="2919543" y="4711603"/>
              <a:ext cx="520141" cy="516741"/>
            </a:xfrm>
            <a:prstGeom prst="rect">
              <a:avLst/>
            </a:prstGeom>
          </p:spPr>
        </p:pic>
        <p:sp>
          <p:nvSpPr>
            <p:cNvPr id="25" name="TextBox 24"/>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44" name="Picture 43"/>
            <p:cNvPicPr>
              <a:picLocks noChangeAspect="1"/>
            </p:cNvPicPr>
            <p:nvPr/>
          </p:nvPicPr>
          <p:blipFill>
            <a:blip r:embed="rId4">
              <a:biLevel thresh="25000"/>
            </a:blip>
            <a:stretch>
              <a:fillRect/>
            </a:stretch>
          </p:blipFill>
          <p:spPr>
            <a:xfrm>
              <a:off x="1285670" y="4683670"/>
              <a:ext cx="604489" cy="600537"/>
            </a:xfrm>
            <a:prstGeom prst="rect">
              <a:avLst/>
            </a:prstGeom>
          </p:spPr>
        </p:pic>
        <p:sp>
          <p:nvSpPr>
            <p:cNvPr id="45" name="TextBox 44"/>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46" name="Picture 45"/>
            <p:cNvPicPr>
              <a:picLocks noChangeAspect="1"/>
            </p:cNvPicPr>
            <p:nvPr/>
          </p:nvPicPr>
          <p:blipFill>
            <a:blip r:embed="rId5">
              <a:biLevel thresh="25000"/>
            </a:blip>
            <a:stretch>
              <a:fillRect/>
            </a:stretch>
          </p:blipFill>
          <p:spPr>
            <a:xfrm>
              <a:off x="7666524" y="4683670"/>
              <a:ext cx="477968" cy="544674"/>
            </a:xfrm>
            <a:prstGeom prst="rect">
              <a:avLst/>
            </a:prstGeom>
          </p:spPr>
        </p:pic>
        <p:sp>
          <p:nvSpPr>
            <p:cNvPr id="47" name="TextBox 46"/>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48" name="Picture 47"/>
            <p:cNvPicPr>
              <a:picLocks noChangeAspect="1"/>
            </p:cNvPicPr>
            <p:nvPr/>
          </p:nvPicPr>
          <p:blipFill>
            <a:blip r:embed="rId6">
              <a:biLevel thresh="25000"/>
            </a:blip>
            <a:stretch>
              <a:fillRect/>
            </a:stretch>
          </p:blipFill>
          <p:spPr>
            <a:xfrm>
              <a:off x="4469068" y="4753501"/>
              <a:ext cx="562315" cy="432945"/>
            </a:xfrm>
            <a:prstGeom prst="rect">
              <a:avLst/>
            </a:prstGeom>
          </p:spPr>
        </p:pic>
        <p:sp>
          <p:nvSpPr>
            <p:cNvPr id="49" name="TextBox 48"/>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50" name="Picture 49"/>
            <p:cNvPicPr>
              <a:picLocks noChangeAspect="1"/>
            </p:cNvPicPr>
            <p:nvPr/>
          </p:nvPicPr>
          <p:blipFill>
            <a:blip r:embed="rId7">
              <a:biLevel thresh="25000"/>
            </a:blip>
            <a:stretch>
              <a:fillRect/>
            </a:stretch>
          </p:blipFill>
          <p:spPr>
            <a:xfrm>
              <a:off x="9173876" y="4676688"/>
              <a:ext cx="604489" cy="558639"/>
            </a:xfrm>
            <a:prstGeom prst="rect">
              <a:avLst/>
            </a:prstGeom>
          </p:spPr>
        </p:pic>
        <p:sp>
          <p:nvSpPr>
            <p:cNvPr id="51" name="Rectangle 50"/>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52" name="Picture 51"/>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53" name="TextBox 52"/>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54" name="TextBox 53"/>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Tree>
    <p:extLst>
      <p:ext uri="{BB962C8B-B14F-4D97-AF65-F5344CB8AC3E}">
        <p14:creationId xmlns:p14="http://schemas.microsoft.com/office/powerpoint/2010/main" val="12117485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pPr/>
              <a:t>38</a:t>
            </a:fld>
            <a:endParaRPr lang="en-US" dirty="0"/>
          </a:p>
        </p:txBody>
      </p:sp>
      <p:sp>
        <p:nvSpPr>
          <p:cNvPr id="3" name="Rectangle 2"/>
          <p:cNvSpPr/>
          <p:nvPr/>
        </p:nvSpPr>
        <p:spPr>
          <a:xfrm>
            <a:off x="4716303" y="2528715"/>
            <a:ext cx="3754554" cy="1323439"/>
          </a:xfrm>
          <a:prstGeom prst="rect">
            <a:avLst/>
          </a:prstGeom>
        </p:spPr>
        <p:txBody>
          <a:bodyPr wrap="none">
            <a:spAutoFit/>
          </a:bodyPr>
          <a:lstStyle/>
          <a:p>
            <a:pPr algn="ctr"/>
            <a:r>
              <a:rPr lang="en-US" sz="8000" dirty="0" smtClean="0"/>
              <a:t>PRICING</a:t>
            </a:r>
            <a:endParaRPr lang="en-CA" sz="8000" dirty="0"/>
          </a:p>
        </p:txBody>
      </p:sp>
      <p:pic>
        <p:nvPicPr>
          <p:cNvPr id="2" name="Picture 1"/>
          <p:cNvPicPr>
            <a:picLocks noChangeAspect="1"/>
          </p:cNvPicPr>
          <p:nvPr/>
        </p:nvPicPr>
        <p:blipFill>
          <a:blip r:embed="rId2"/>
          <a:stretch>
            <a:fillRect/>
          </a:stretch>
        </p:blipFill>
        <p:spPr>
          <a:xfrm>
            <a:off x="1613987" y="1837944"/>
            <a:ext cx="2720404" cy="2715080"/>
          </a:xfrm>
          <a:prstGeom prst="rect">
            <a:avLst/>
          </a:prstGeom>
        </p:spPr>
      </p:pic>
    </p:spTree>
    <p:extLst>
      <p:ext uri="{BB962C8B-B14F-4D97-AF65-F5344CB8AC3E}">
        <p14:creationId xmlns:p14="http://schemas.microsoft.com/office/powerpoint/2010/main" val="36586024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Service </a:t>
            </a:r>
            <a:r>
              <a:rPr lang="en-US" dirty="0" smtClean="0"/>
              <a:t>Plans</a:t>
            </a:r>
            <a:endParaRPr lang="en-CA"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39</a:t>
            </a:fld>
            <a:endParaRPr lang="en-US" dirty="0"/>
          </a:p>
        </p:txBody>
      </p:sp>
      <p:sp>
        <p:nvSpPr>
          <p:cNvPr id="16" name="Rectangle 15"/>
          <p:cNvSpPr/>
          <p:nvPr/>
        </p:nvSpPr>
        <p:spPr>
          <a:xfrm>
            <a:off x="4981346" y="2741888"/>
            <a:ext cx="6076797" cy="1446550"/>
          </a:xfrm>
          <a:prstGeom prst="rect">
            <a:avLst/>
          </a:prstGeom>
        </p:spPr>
        <p:txBody>
          <a:bodyPr wrap="square">
            <a:spAutoFit/>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r>
              <a:rPr lang="en-US" sz="2200" dirty="0">
                <a:cs typeface="Segoe UI" panose="020B0502040204020203" pitchFamily="34" charset="0"/>
              </a:rPr>
              <a:t>An </a:t>
            </a:r>
            <a:r>
              <a:rPr lang="en-US" sz="2200" b="1" dirty="0">
                <a:cs typeface="Segoe UI" panose="020B0502040204020203" pitchFamily="34" charset="0"/>
              </a:rPr>
              <a:t>App Service </a:t>
            </a:r>
            <a:r>
              <a:rPr lang="en-US" sz="2200" b="1" dirty="0" smtClean="0">
                <a:cs typeface="Segoe UI" panose="020B0502040204020203" pitchFamily="34" charset="0"/>
              </a:rPr>
              <a:t>Plan</a:t>
            </a:r>
            <a:r>
              <a:rPr lang="en-US" sz="2200" dirty="0" smtClean="0">
                <a:cs typeface="Segoe UI" panose="020B0502040204020203" pitchFamily="34" charset="0"/>
              </a:rPr>
              <a:t> represents </a:t>
            </a:r>
            <a:r>
              <a:rPr lang="en-US" sz="2200" dirty="0">
                <a:cs typeface="Segoe UI" panose="020B0502040204020203" pitchFamily="34" charset="0"/>
              </a:rPr>
              <a:t>a set of features and capacity that you can share across multiple apps in Azure App Service, including Web Apps, Mobile Apps, Logic Apps or API </a:t>
            </a:r>
            <a:r>
              <a:rPr lang="en-US" sz="2200" dirty="0" smtClean="0">
                <a:cs typeface="Segoe UI" panose="020B0502040204020203" pitchFamily="34" charset="0"/>
              </a:rPr>
              <a:t>Apps.</a:t>
            </a:r>
            <a:endParaRPr lang="en-US" sz="2200" dirty="0">
              <a:cs typeface="Segoe UI" panose="020B0502040204020203" pitchFamily="34" charset="0"/>
            </a:endParaRPr>
          </a:p>
        </p:txBody>
      </p:sp>
      <p:grpSp>
        <p:nvGrpSpPr>
          <p:cNvPr id="26" name="Group 25"/>
          <p:cNvGrpSpPr/>
          <p:nvPr/>
        </p:nvGrpSpPr>
        <p:grpSpPr>
          <a:xfrm>
            <a:off x="1024128" y="2084832"/>
            <a:ext cx="3116197" cy="3109374"/>
            <a:chOff x="827088" y="-3463925"/>
            <a:chExt cx="3833812" cy="3816350"/>
          </a:xfrm>
        </p:grpSpPr>
        <p:sp>
          <p:nvSpPr>
            <p:cNvPr id="2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9"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0"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1"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2"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3"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4"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Tree>
    <p:extLst>
      <p:ext uri="{BB962C8B-B14F-4D97-AF65-F5344CB8AC3E}">
        <p14:creationId xmlns:p14="http://schemas.microsoft.com/office/powerpoint/2010/main" val="41178222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One Integrated Offering</a:t>
            </a:r>
          </a:p>
        </p:txBody>
      </p:sp>
      <p:sp>
        <p:nvSpPr>
          <p:cNvPr id="4" name="Slide Number Placeholder 3"/>
          <p:cNvSpPr>
            <a:spLocks noGrp="1"/>
          </p:cNvSpPr>
          <p:nvPr>
            <p:ph type="sldNum" sz="quarter" idx="12"/>
          </p:nvPr>
        </p:nvSpPr>
        <p:spPr/>
        <p:txBody>
          <a:bodyPr/>
          <a:lstStyle/>
          <a:p>
            <a:fld id="{4FAB73BC-B049-4115-A692-8D63A059BFB8}" type="slidenum">
              <a:rPr lang="en-US" smtClean="0"/>
              <a:pPr/>
              <a:t>4</a:t>
            </a:fld>
            <a:endParaRPr lang="en-US" dirty="0"/>
          </a:p>
        </p:txBody>
      </p:sp>
      <p:sp>
        <p:nvSpPr>
          <p:cNvPr id="20" name="Rectangle 19"/>
          <p:cNvSpPr/>
          <p:nvPr/>
        </p:nvSpPr>
        <p:spPr>
          <a:xfrm>
            <a:off x="4913381" y="2986791"/>
            <a:ext cx="6648341" cy="1846659"/>
          </a:xfrm>
          <a:prstGeom prst="rect">
            <a:avLst/>
          </a:prstGeom>
        </p:spPr>
        <p:txBody>
          <a:bodyPr wrap="square">
            <a:spAutoFit/>
          </a:bodyPr>
          <a:lstStyle/>
          <a:p>
            <a:pPr marL="457200" indent="-457200">
              <a:spcAft>
                <a:spcPts val="1800"/>
              </a:spcAft>
              <a:buFont typeface="Wingdings" panose="05000000000000000000" pitchFamily="2" charset="2"/>
              <a:buChar char="à"/>
            </a:pPr>
            <a:r>
              <a:rPr lang="en-US" sz="2800" dirty="0" smtClean="0">
                <a:ea typeface="Calibri" panose="020F0502020204030204" pitchFamily="34" charset="0"/>
                <a:cs typeface="Times New Roman" panose="02020603050405020304" pitchFamily="18" charset="0"/>
              </a:rPr>
              <a:t>Unique integrated offering</a:t>
            </a:r>
          </a:p>
          <a:p>
            <a:pPr marL="457200" indent="-457200">
              <a:spcAft>
                <a:spcPts val="1800"/>
              </a:spcAft>
              <a:buFont typeface="Wingdings" panose="05000000000000000000" pitchFamily="2" charset="2"/>
              <a:buChar char="à"/>
            </a:pPr>
            <a:r>
              <a:rPr lang="en-US" sz="2800" dirty="0" smtClean="0">
                <a:ea typeface="Calibri" panose="020F0502020204030204" pitchFamily="34" charset="0"/>
                <a:cs typeface="Times New Roman" panose="02020603050405020304" pitchFamily="18" charset="0"/>
              </a:rPr>
              <a:t>Build rich, engaging &amp; intelligent apps</a:t>
            </a:r>
          </a:p>
          <a:p>
            <a:pPr marL="457200" indent="-457200">
              <a:spcAft>
                <a:spcPts val="1800"/>
              </a:spcAft>
              <a:buFont typeface="Wingdings" panose="05000000000000000000" pitchFamily="2" charset="2"/>
              <a:buChar char="à"/>
            </a:pPr>
            <a:r>
              <a:rPr lang="en-US" sz="2800" dirty="0" smtClean="0">
                <a:ea typeface="Calibri" panose="020F0502020204030204" pitchFamily="34" charset="0"/>
                <a:cs typeface="Times New Roman" panose="02020603050405020304" pitchFamily="18" charset="0"/>
              </a:rPr>
              <a:t>Scale as your business grows</a:t>
            </a:r>
            <a:endParaRPr lang="en-US" sz="1100" dirty="0" smtClean="0">
              <a:ea typeface="Calibri" panose="020F0502020204030204" pitchFamily="34" charset="0"/>
              <a:cs typeface="Times New Roman" panose="02020603050405020304" pitchFamily="18" charset="0"/>
            </a:endParaRPr>
          </a:p>
        </p:txBody>
      </p:sp>
      <p:grpSp>
        <p:nvGrpSpPr>
          <p:cNvPr id="21" name="Group 20"/>
          <p:cNvGrpSpPr/>
          <p:nvPr/>
        </p:nvGrpSpPr>
        <p:grpSpPr>
          <a:xfrm>
            <a:off x="1696454" y="2403436"/>
            <a:ext cx="2312947" cy="2482100"/>
            <a:chOff x="827088" y="-3463925"/>
            <a:chExt cx="3833812" cy="3816350"/>
          </a:xfrm>
        </p:grpSpPr>
        <p:sp>
          <p:nvSpPr>
            <p:cNvPr id="22"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9"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30" name="Title 2"/>
          <p:cNvSpPr txBox="1">
            <a:spLocks/>
          </p:cNvSpPr>
          <p:nvPr/>
        </p:nvSpPr>
        <p:spPr>
          <a:xfrm>
            <a:off x="4913381" y="1848118"/>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l" defTabSz="932742"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102" normalizeH="0" baseline="0" noProof="0" dirty="0">
                <a:ln w="3175">
                  <a:noFill/>
                </a:ln>
                <a:solidFill>
                  <a:schemeClr val="tx1"/>
                </a:solidFill>
                <a:effectLst/>
                <a:uLnTx/>
                <a:uFillTx/>
                <a:ea typeface="+mj-ea"/>
                <a:cs typeface="Segoe UI" pitchFamily="34" charset="0"/>
              </a:rPr>
              <a:t>Azure App Service</a:t>
            </a:r>
          </a:p>
        </p:txBody>
      </p:sp>
      <p:cxnSp>
        <p:nvCxnSpPr>
          <p:cNvPr id="31" name="Straight Connector 30"/>
          <p:cNvCxnSpPr/>
          <p:nvPr/>
        </p:nvCxnSpPr>
        <p:spPr>
          <a:xfrm>
            <a:off x="5052618" y="2654209"/>
            <a:ext cx="3591761"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713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50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50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Service </a:t>
            </a:r>
            <a:r>
              <a:rPr lang="en-US" dirty="0" smtClean="0"/>
              <a:t>Plan Pricing Tiers</a:t>
            </a:r>
            <a:endParaRPr lang="en-CA" dirty="0"/>
          </a:p>
        </p:txBody>
      </p:sp>
      <p:sp>
        <p:nvSpPr>
          <p:cNvPr id="3" name="Content Placeholder 2"/>
          <p:cNvSpPr>
            <a:spLocks noGrp="1"/>
          </p:cNvSpPr>
          <p:nvPr>
            <p:ph idx="1"/>
          </p:nvPr>
        </p:nvSpPr>
        <p:spPr/>
        <p:txBody>
          <a:bodyPr/>
          <a:lstStyle/>
          <a:p>
            <a:endParaRPr lang="en-CA"/>
          </a:p>
        </p:txBody>
      </p:sp>
      <p:sp>
        <p:nvSpPr>
          <p:cNvPr id="4" name="Slide Number Placeholder 3"/>
          <p:cNvSpPr>
            <a:spLocks noGrp="1"/>
          </p:cNvSpPr>
          <p:nvPr>
            <p:ph type="sldNum" sz="quarter" idx="12"/>
          </p:nvPr>
        </p:nvSpPr>
        <p:spPr/>
        <p:txBody>
          <a:bodyPr/>
          <a:lstStyle/>
          <a:p>
            <a:fld id="{4FAB73BC-B049-4115-A692-8D63A059BFB8}" type="slidenum">
              <a:rPr lang="en-US" smtClean="0"/>
              <a:pPr/>
              <a:t>40</a:t>
            </a:fld>
            <a:endParaRPr lang="en-US" dirty="0"/>
          </a:p>
        </p:txBody>
      </p:sp>
      <p:pic>
        <p:nvPicPr>
          <p:cNvPr id="5" name="Picture 4"/>
          <p:cNvPicPr>
            <a:picLocks noChangeAspect="1"/>
          </p:cNvPicPr>
          <p:nvPr/>
        </p:nvPicPr>
        <p:blipFill>
          <a:blip r:embed="rId2"/>
          <a:stretch>
            <a:fillRect/>
          </a:stretch>
        </p:blipFill>
        <p:spPr>
          <a:xfrm>
            <a:off x="225552" y="1854211"/>
            <a:ext cx="11811000" cy="4753653"/>
          </a:xfrm>
          <a:prstGeom prst="rect">
            <a:avLst/>
          </a:prstGeom>
        </p:spPr>
      </p:pic>
    </p:spTree>
    <p:extLst>
      <p:ext uri="{BB962C8B-B14F-4D97-AF65-F5344CB8AC3E}">
        <p14:creationId xmlns:p14="http://schemas.microsoft.com/office/powerpoint/2010/main" val="26867846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Summary</a:t>
            </a:r>
            <a:endParaRPr lang="en-CA"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CA" sz="3200" dirty="0" smtClean="0"/>
              <a:t> Run mission-critical </a:t>
            </a:r>
            <a:r>
              <a:rPr lang="en-CA" sz="3200" dirty="0"/>
              <a:t>web and mobile apps</a:t>
            </a:r>
          </a:p>
          <a:p>
            <a:pPr>
              <a:buFont typeface="Wingdings" panose="05000000000000000000" pitchFamily="2" charset="2"/>
              <a:buChar char="v"/>
            </a:pPr>
            <a:r>
              <a:rPr lang="en-CA" sz="3200" dirty="0" smtClean="0"/>
              <a:t> Scales </a:t>
            </a:r>
            <a:r>
              <a:rPr lang="en-CA" sz="3200" dirty="0"/>
              <a:t>with your business</a:t>
            </a:r>
          </a:p>
          <a:p>
            <a:pPr>
              <a:buFont typeface="Wingdings" panose="05000000000000000000" pitchFamily="2" charset="2"/>
              <a:buChar char="v"/>
            </a:pPr>
            <a:r>
              <a:rPr lang="en-CA" sz="3200" dirty="0" smtClean="0"/>
              <a:t> Focus </a:t>
            </a:r>
            <a:r>
              <a:rPr lang="en-CA" sz="3200" dirty="0"/>
              <a:t>on what’s important to you and your application</a:t>
            </a:r>
          </a:p>
          <a:p>
            <a:pPr>
              <a:buFont typeface="Wingdings" panose="05000000000000000000" pitchFamily="2" charset="2"/>
              <a:buChar char="v"/>
            </a:pPr>
            <a:r>
              <a:rPr lang="en-CA" sz="3200" dirty="0" smtClean="0"/>
              <a:t> Let Microsoft take </a:t>
            </a:r>
            <a:r>
              <a:rPr lang="en-CA" sz="3200" dirty="0"/>
              <a:t>care of the infrastructure</a:t>
            </a:r>
          </a:p>
        </p:txBody>
      </p:sp>
      <p:sp>
        <p:nvSpPr>
          <p:cNvPr id="4" name="Slide Number Placeholder 3"/>
          <p:cNvSpPr>
            <a:spLocks noGrp="1"/>
          </p:cNvSpPr>
          <p:nvPr>
            <p:ph type="sldNum" sz="quarter" idx="12"/>
          </p:nvPr>
        </p:nvSpPr>
        <p:spPr/>
        <p:txBody>
          <a:bodyPr/>
          <a:lstStyle/>
          <a:p>
            <a:fld id="{4FAB73BC-B049-4115-A692-8D63A059BFB8}" type="slidenum">
              <a:rPr lang="en-US" smtClean="0"/>
              <a:pPr/>
              <a:t>41</a:t>
            </a:fld>
            <a:endParaRPr lang="en-US" dirty="0"/>
          </a:p>
        </p:txBody>
      </p:sp>
      <p:grpSp>
        <p:nvGrpSpPr>
          <p:cNvPr id="5" name="Group 4"/>
          <p:cNvGrpSpPr/>
          <p:nvPr/>
        </p:nvGrpSpPr>
        <p:grpSpPr>
          <a:xfrm>
            <a:off x="9994693" y="851491"/>
            <a:ext cx="1816307" cy="1808035"/>
            <a:chOff x="827088" y="-3463925"/>
            <a:chExt cx="3833812" cy="3816350"/>
          </a:xfrm>
        </p:grpSpPr>
        <p:sp>
          <p:nvSpPr>
            <p:cNvPr id="6"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78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7"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78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8"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78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9"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78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10"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11"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12"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13"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grpSp>
    </p:spTree>
    <p:extLst>
      <p:ext uri="{BB962C8B-B14F-4D97-AF65-F5344CB8AC3E}">
        <p14:creationId xmlns:p14="http://schemas.microsoft.com/office/powerpoint/2010/main" val="18070081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Resources</a:t>
            </a:r>
            <a:endParaRPr lang="en-CA" dirty="0"/>
          </a:p>
        </p:txBody>
      </p:sp>
      <p:sp>
        <p:nvSpPr>
          <p:cNvPr id="3" name="Content Placeholder 2"/>
          <p:cNvSpPr>
            <a:spLocks noGrp="1"/>
          </p:cNvSpPr>
          <p:nvPr>
            <p:ph idx="1"/>
          </p:nvPr>
        </p:nvSpPr>
        <p:spPr>
          <a:xfrm>
            <a:off x="1024128" y="2527814"/>
            <a:ext cx="10614642" cy="3781545"/>
          </a:xfrm>
        </p:spPr>
        <p:txBody>
          <a:bodyPr/>
          <a:lstStyle/>
          <a:p>
            <a:pPr>
              <a:buFont typeface="Wingdings" panose="05000000000000000000" pitchFamily="2" charset="2"/>
              <a:buChar char="v"/>
            </a:pPr>
            <a:r>
              <a:rPr lang="en-CA" sz="2800" dirty="0" smtClean="0"/>
              <a:t> </a:t>
            </a:r>
            <a:r>
              <a:rPr lang="en-CA" sz="2800" dirty="0"/>
              <a:t>Try Azure App </a:t>
            </a:r>
            <a:r>
              <a:rPr lang="en-CA" sz="2800" dirty="0" smtClean="0"/>
              <a:t>Service: </a:t>
            </a:r>
            <a:r>
              <a:rPr lang="en-CA" sz="2800" dirty="0" smtClean="0">
                <a:hlinkClick r:id="rId2"/>
              </a:rPr>
              <a:t>tryappservice.azure.com</a:t>
            </a:r>
            <a:endParaRPr lang="en-CA" sz="2800" dirty="0" smtClean="0"/>
          </a:p>
          <a:p>
            <a:pPr>
              <a:buFont typeface="Wingdings" panose="05000000000000000000" pitchFamily="2" charset="2"/>
              <a:buChar char="v"/>
            </a:pPr>
            <a:r>
              <a:rPr lang="en-CA" sz="2800" dirty="0" smtClean="0"/>
              <a:t> Code Samples</a:t>
            </a:r>
            <a:r>
              <a:rPr lang="en-CA" sz="2800" dirty="0"/>
              <a:t>: </a:t>
            </a:r>
            <a:r>
              <a:rPr lang="en-CA" sz="2800" dirty="0" smtClean="0">
                <a:hlinkClick r:id="rId3"/>
              </a:rPr>
              <a:t>azure.microsoft.com/</a:t>
            </a:r>
            <a:r>
              <a:rPr lang="en-CA" sz="2800" dirty="0" err="1" smtClean="0">
                <a:hlinkClick r:id="rId3"/>
              </a:rPr>
              <a:t>en</a:t>
            </a:r>
            <a:r>
              <a:rPr lang="en-CA" sz="2800" dirty="0" smtClean="0">
                <a:hlinkClick r:id="rId3"/>
              </a:rPr>
              <a:t>-us/documentation/samples</a:t>
            </a:r>
            <a:endParaRPr lang="en-CA" sz="2800" dirty="0"/>
          </a:p>
          <a:p>
            <a:pPr>
              <a:buFont typeface="Wingdings" panose="05000000000000000000" pitchFamily="2" charset="2"/>
              <a:buChar char="v"/>
            </a:pPr>
            <a:r>
              <a:rPr lang="en-CA" sz="2800" dirty="0" smtClean="0"/>
              <a:t> </a:t>
            </a:r>
            <a:r>
              <a:rPr lang="en-CA" sz="2800" dirty="0"/>
              <a:t>Docs &amp; Tutorials: </a:t>
            </a:r>
            <a:r>
              <a:rPr lang="en-CA" sz="2800" dirty="0" smtClean="0">
                <a:hlinkClick r:id="rId4"/>
              </a:rPr>
              <a:t>azure.microsoft.com/</a:t>
            </a:r>
            <a:r>
              <a:rPr lang="en-CA" sz="2800" dirty="0" err="1" smtClean="0">
                <a:hlinkClick r:id="rId4"/>
              </a:rPr>
              <a:t>en</a:t>
            </a:r>
            <a:r>
              <a:rPr lang="en-CA" sz="2800" dirty="0" smtClean="0">
                <a:hlinkClick r:id="rId4"/>
              </a:rPr>
              <a:t>-us/documentation/services</a:t>
            </a:r>
            <a:endParaRPr lang="en-CA" sz="2800" dirty="0" smtClean="0"/>
          </a:p>
          <a:p>
            <a:pPr>
              <a:buFont typeface="Wingdings" panose="05000000000000000000" pitchFamily="2" charset="2"/>
              <a:buChar char="v"/>
            </a:pPr>
            <a:r>
              <a:rPr lang="en-CA" sz="2800" dirty="0" smtClean="0"/>
              <a:t> Best Practices: </a:t>
            </a:r>
            <a:r>
              <a:rPr lang="en-CA" sz="2800" dirty="0" smtClean="0">
                <a:hlinkClick r:id="rId5"/>
              </a:rPr>
              <a:t>azure.microsoft.com/</a:t>
            </a:r>
            <a:r>
              <a:rPr lang="en-CA" sz="2800" dirty="0" err="1" smtClean="0">
                <a:hlinkClick r:id="rId5"/>
              </a:rPr>
              <a:t>en</a:t>
            </a:r>
            <a:r>
              <a:rPr lang="en-CA" sz="2800" dirty="0" smtClean="0">
                <a:hlinkClick r:id="rId5"/>
              </a:rPr>
              <a:t>-us/documentation/articles/app-service-best-practices</a:t>
            </a:r>
            <a:endParaRPr lang="en-CA" sz="2800" dirty="0" smtClean="0"/>
          </a:p>
          <a:p>
            <a:pPr>
              <a:buFont typeface="Wingdings" panose="05000000000000000000" pitchFamily="2" charset="2"/>
              <a:buChar char="§"/>
            </a:pPr>
            <a:endParaRPr lang="en-CA" dirty="0" smtClean="0"/>
          </a:p>
          <a:p>
            <a:pPr>
              <a:buFont typeface="Wingdings" panose="05000000000000000000" pitchFamily="2" charset="2"/>
              <a:buChar char="§"/>
            </a:pPr>
            <a:endParaRPr lang="en-CA" dirty="0" smtClean="0"/>
          </a:p>
          <a:p>
            <a:pPr>
              <a:buFont typeface="Wingdings" panose="05000000000000000000" pitchFamily="2" charset="2"/>
              <a:buChar char="§"/>
            </a:pPr>
            <a:endParaRPr lang="en-CA" dirty="0"/>
          </a:p>
          <a:p>
            <a:pPr>
              <a:buFont typeface="Wingdings" panose="05000000000000000000" pitchFamily="2" charset="2"/>
              <a:buChar char="v"/>
            </a:pPr>
            <a:endParaRPr lang="en-CA" dirty="0" smtClean="0"/>
          </a:p>
          <a:p>
            <a:pPr>
              <a:buFont typeface="Wingdings" panose="05000000000000000000" pitchFamily="2" charset="2"/>
              <a:buChar char="v"/>
            </a:pPr>
            <a:endParaRPr lang="en-CA" dirty="0"/>
          </a:p>
          <a:p>
            <a:pPr>
              <a:buFont typeface="Arial" panose="020B0604020202020204" pitchFamily="34" charset="0"/>
              <a:buChar char="•"/>
            </a:pPr>
            <a:endParaRPr lang="en-CA" dirty="0"/>
          </a:p>
          <a:p>
            <a:pPr>
              <a:buFont typeface="Arial" panose="020B0604020202020204" pitchFamily="34" charset="0"/>
              <a:buChar char="•"/>
            </a:pPr>
            <a:endParaRPr lang="en-CA"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42</a:t>
            </a:fld>
            <a:endParaRPr lang="en-US" dirty="0"/>
          </a:p>
        </p:txBody>
      </p:sp>
      <p:grpSp>
        <p:nvGrpSpPr>
          <p:cNvPr id="5" name="Group 4"/>
          <p:cNvGrpSpPr/>
          <p:nvPr/>
        </p:nvGrpSpPr>
        <p:grpSpPr>
          <a:xfrm>
            <a:off x="9994693" y="842347"/>
            <a:ext cx="1816307" cy="1808035"/>
            <a:chOff x="827088" y="-3463925"/>
            <a:chExt cx="3833812" cy="3816350"/>
          </a:xfrm>
        </p:grpSpPr>
        <p:sp>
          <p:nvSpPr>
            <p:cNvPr id="6"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78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7"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78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8"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78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9"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78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10"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11"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12"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13"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grpSp>
    </p:spTree>
    <p:extLst>
      <p:ext uri="{BB962C8B-B14F-4D97-AF65-F5344CB8AC3E}">
        <p14:creationId xmlns:p14="http://schemas.microsoft.com/office/powerpoint/2010/main" val="40356103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pPr/>
              <a:t>43</a:t>
            </a:fld>
            <a:endParaRPr lang="en-US" dirty="0"/>
          </a:p>
        </p:txBody>
      </p:sp>
      <p:pic>
        <p:nvPicPr>
          <p:cNvPr id="5" name="Picture 4"/>
          <p:cNvPicPr>
            <a:picLocks noChangeAspect="1"/>
          </p:cNvPicPr>
          <p:nvPr/>
        </p:nvPicPr>
        <p:blipFill>
          <a:blip r:embed="rId3"/>
          <a:stretch>
            <a:fillRect/>
          </a:stretch>
        </p:blipFill>
        <p:spPr>
          <a:xfrm>
            <a:off x="1443790" y="579316"/>
            <a:ext cx="9268574" cy="5797355"/>
          </a:xfrm>
          <a:prstGeom prst="rect">
            <a:avLst/>
          </a:prstGeom>
        </p:spPr>
      </p:pic>
      <p:sp>
        <p:nvSpPr>
          <p:cNvPr id="6" name="Footer Placeholder 3"/>
          <p:cNvSpPr txBox="1">
            <a:spLocks/>
          </p:cNvSpPr>
          <p:nvPr/>
        </p:nvSpPr>
        <p:spPr>
          <a:xfrm>
            <a:off x="1443790" y="6470704"/>
            <a:ext cx="6974496" cy="387296"/>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CA" sz="1600" dirty="0" smtClean="0"/>
              <a:t>Credit</a:t>
            </a:r>
            <a:r>
              <a:rPr lang="en-CA" sz="1600" b="1" u="sng" dirty="0" smtClean="0"/>
              <a:t>:</a:t>
            </a:r>
            <a:r>
              <a:rPr lang="en-CA" sz="1600" dirty="0" smtClean="0"/>
              <a:t> https://www.flickr.com/photos/slightlyblurred/9235803926/</a:t>
            </a:r>
            <a:endParaRPr lang="en-CA" sz="1600" dirty="0"/>
          </a:p>
        </p:txBody>
      </p:sp>
    </p:spTree>
    <p:extLst>
      <p:ext uri="{BB962C8B-B14F-4D97-AF65-F5344CB8AC3E}">
        <p14:creationId xmlns:p14="http://schemas.microsoft.com/office/powerpoint/2010/main" val="19698246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Questions?</a:t>
            </a:r>
            <a:endParaRPr lang="en-CA"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44</a:t>
            </a:fld>
            <a:endParaRPr lang="en-US" dirty="0"/>
          </a:p>
        </p:txBody>
      </p:sp>
      <p:pic>
        <p:nvPicPr>
          <p:cNvPr id="5" name="Picture 4"/>
          <p:cNvPicPr>
            <a:picLocks noChangeAspect="1"/>
          </p:cNvPicPr>
          <p:nvPr/>
        </p:nvPicPr>
        <p:blipFill>
          <a:blip r:embed="rId2"/>
          <a:stretch>
            <a:fillRect/>
          </a:stretch>
        </p:blipFill>
        <p:spPr>
          <a:xfrm>
            <a:off x="1024128" y="2084832"/>
            <a:ext cx="4078577" cy="2676376"/>
          </a:xfrm>
          <a:prstGeom prst="rect">
            <a:avLst/>
          </a:prstGeom>
        </p:spPr>
      </p:pic>
      <p:sp>
        <p:nvSpPr>
          <p:cNvPr id="6" name="Text Placeholder 5"/>
          <p:cNvSpPr txBox="1">
            <a:spLocks/>
          </p:cNvSpPr>
          <p:nvPr/>
        </p:nvSpPr>
        <p:spPr>
          <a:xfrm>
            <a:off x="5660137" y="2875038"/>
            <a:ext cx="5084064" cy="109596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3200" dirty="0"/>
              <a:t>@KenCenerelli</a:t>
            </a:r>
          </a:p>
          <a:p>
            <a:r>
              <a:rPr lang="en-US" sz="3200" dirty="0" smtClean="0"/>
              <a:t>Ken_Cenerelli@Outlook.com</a:t>
            </a:r>
          </a:p>
        </p:txBody>
      </p:sp>
    </p:spTree>
    <p:extLst>
      <p:ext uri="{BB962C8B-B14F-4D97-AF65-F5344CB8AC3E}">
        <p14:creationId xmlns:p14="http://schemas.microsoft.com/office/powerpoint/2010/main" val="41587596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Azure App Service</a:t>
            </a:r>
            <a:endParaRPr lang="en-CA"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5</a:t>
            </a:fld>
            <a:endParaRPr lang="en-US" dirty="0"/>
          </a:p>
        </p:txBody>
      </p:sp>
      <p:grpSp>
        <p:nvGrpSpPr>
          <p:cNvPr id="33" name="Group 32"/>
          <p:cNvGrpSpPr/>
          <p:nvPr/>
        </p:nvGrpSpPr>
        <p:grpSpPr>
          <a:xfrm>
            <a:off x="8344866" y="4204096"/>
            <a:ext cx="2635519" cy="1880588"/>
            <a:chOff x="6276897" y="3849484"/>
            <a:chExt cx="2584077" cy="1843881"/>
          </a:xfrm>
          <a:gradFill>
            <a:gsLst>
              <a:gs pos="98000">
                <a:schemeClr val="bg1">
                  <a:lumMod val="75000"/>
                </a:schemeClr>
              </a:gs>
              <a:gs pos="0">
                <a:schemeClr val="tx2">
                  <a:lumMod val="25000"/>
                </a:schemeClr>
              </a:gs>
            </a:gsLst>
            <a:lin ang="5400000" scaled="1"/>
          </a:gradFill>
        </p:grpSpPr>
        <p:sp>
          <p:nvSpPr>
            <p:cNvPr id="34" name="TextBox 33"/>
            <p:cNvSpPr txBox="1"/>
            <p:nvPr/>
          </p:nvSpPr>
          <p:spPr>
            <a:xfrm>
              <a:off x="6276897" y="4696209"/>
              <a:ext cx="2584077" cy="487150"/>
            </a:xfrm>
            <a:prstGeom prst="flowChartOffpageConnector">
              <a:avLst/>
            </a:prstGeom>
            <a:noFill/>
          </p:spPr>
          <p:txBody>
            <a:bodyPr wrap="square" rtlCol="0">
              <a:spAutoFit/>
            </a:bodyPr>
            <a:lstStyle/>
            <a:p>
              <a:pPr algn="ctr" defTabSz="914400">
                <a:defRPr/>
              </a:pPr>
              <a:r>
                <a:rPr lang="en-US" sz="2000" b="1" kern="0" cap="all" dirty="0" err="1" smtClean="0">
                  <a:solidFill>
                    <a:srgbClr val="FFFFFF"/>
                  </a:solidFill>
                </a:rPr>
                <a:t>Api</a:t>
              </a:r>
              <a:r>
                <a:rPr lang="en-US" sz="2000" b="1" kern="0" cap="all" dirty="0" smtClean="0">
                  <a:solidFill>
                    <a:srgbClr val="FFFFFF"/>
                  </a:solidFill>
                </a:rPr>
                <a:t> Apps</a:t>
              </a:r>
            </a:p>
          </p:txBody>
        </p:sp>
        <p:sp>
          <p:nvSpPr>
            <p:cNvPr id="35" name="TextBox 34"/>
            <p:cNvSpPr txBox="1"/>
            <p:nvPr/>
          </p:nvSpPr>
          <p:spPr>
            <a:xfrm>
              <a:off x="6276897" y="5112533"/>
              <a:ext cx="2584077" cy="580832"/>
            </a:xfrm>
            <a:prstGeom prst="flowChartOffpageConnector">
              <a:avLst/>
            </a:prstGeom>
            <a:noFill/>
          </p:spPr>
          <p:txBody>
            <a:bodyPr wrap="square" lIns="186521" rIns="186521" rtlCol="0">
              <a:spAutoFit/>
            </a:bodyPr>
            <a:lstStyle/>
            <a:p>
              <a:pPr algn="ctr" defTabSz="914400">
                <a:lnSpc>
                  <a:spcPts val="1530"/>
                </a:lnSpc>
                <a:defRPr/>
              </a:pPr>
              <a:r>
                <a:rPr lang="en-US" kern="0" dirty="0" smtClean="0">
                  <a:solidFill>
                    <a:srgbClr val="FFFFFF"/>
                  </a:solidFill>
                </a:rPr>
                <a:t>Easily build and consume APIs in the cloud</a:t>
              </a: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37" name="Group 36"/>
          <p:cNvGrpSpPr/>
          <p:nvPr/>
        </p:nvGrpSpPr>
        <p:grpSpPr>
          <a:xfrm>
            <a:off x="5223947" y="1988039"/>
            <a:ext cx="3381437" cy="1713289"/>
            <a:chOff x="5563520" y="952400"/>
            <a:chExt cx="3381437" cy="1713289"/>
          </a:xfrm>
        </p:grpSpPr>
        <p:grpSp>
          <p:nvGrpSpPr>
            <p:cNvPr id="38" name="Group 37"/>
            <p:cNvGrpSpPr/>
            <p:nvPr/>
          </p:nvGrpSpPr>
          <p:grpSpPr>
            <a:xfrm>
              <a:off x="5563520" y="1750117"/>
              <a:ext cx="3381437" cy="915572"/>
              <a:chOff x="446273" y="4696209"/>
              <a:chExt cx="2982635" cy="897701"/>
            </a:xfrm>
          </p:grpSpPr>
          <p:sp>
            <p:nvSpPr>
              <p:cNvPr id="40" name="TextBox 39"/>
              <p:cNvSpPr txBox="1"/>
              <p:nvPr/>
            </p:nvSpPr>
            <p:spPr>
              <a:xfrm>
                <a:off x="634689" y="4696209"/>
                <a:ext cx="2584077" cy="483356"/>
              </a:xfrm>
              <a:prstGeom prst="hexagon">
                <a:avLst/>
              </a:prstGeom>
              <a:noFill/>
            </p:spPr>
            <p:txBody>
              <a:bodyPr wrap="square" rtlCol="0">
                <a:spAutoFit/>
              </a:bodyPr>
              <a:lstStyle/>
              <a:p>
                <a:pPr algn="ctr" defTabSz="914400">
                  <a:defRPr/>
                </a:pPr>
                <a:r>
                  <a:rPr lang="en-US" sz="2000" b="1" kern="0" cap="all" dirty="0" smtClean="0">
                    <a:solidFill>
                      <a:srgbClr val="FFFFFF"/>
                    </a:solidFill>
                  </a:rPr>
                  <a:t>Web Apps</a:t>
                </a:r>
              </a:p>
            </p:txBody>
          </p:sp>
          <p:sp>
            <p:nvSpPr>
              <p:cNvPr id="41" name="TextBox 40"/>
              <p:cNvSpPr txBox="1"/>
              <p:nvPr/>
            </p:nvSpPr>
            <p:spPr>
              <a:xfrm>
                <a:off x="446273" y="5017601"/>
                <a:ext cx="2982635" cy="576309"/>
              </a:xfrm>
              <a:prstGeom prst="hexagon">
                <a:avLst/>
              </a:prstGeom>
              <a:noFill/>
            </p:spPr>
            <p:txBody>
              <a:bodyPr wrap="square" lIns="186521" rIns="186521" rtlCol="0">
                <a:spAutoFit/>
              </a:bodyPr>
              <a:lstStyle/>
              <a:p>
                <a:pPr algn="ctr" defTabSz="914400">
                  <a:lnSpc>
                    <a:spcPts val="1530"/>
                  </a:lnSpc>
                  <a:defRPr/>
                </a:pPr>
                <a:r>
                  <a:rPr lang="en-US" kern="0" dirty="0" smtClean="0">
                    <a:solidFill>
                      <a:srgbClr val="FFFFFF"/>
                    </a:solidFill>
                  </a:rPr>
                  <a:t>Web apps that scale with your business</a:t>
                </a:r>
              </a:p>
            </p:txBody>
          </p:sp>
        </p:grpSp>
        <p:pic>
          <p:nvPicPr>
            <p:cNvPr id="39" name="Picture 38"/>
            <p:cNvPicPr>
              <a:picLocks noChangeAspect="1"/>
            </p:cNvPicPr>
            <p:nvPr/>
          </p:nvPicPr>
          <p:blipFill>
            <a:blip r:embed="rId4"/>
            <a:stretch>
              <a:fillRect/>
            </a:stretch>
          </p:blipFill>
          <p:spPr>
            <a:xfrm>
              <a:off x="6910333" y="952400"/>
              <a:ext cx="724385" cy="707495"/>
            </a:xfrm>
            <a:prstGeom prst="rect">
              <a:avLst/>
            </a:prstGeom>
          </p:spPr>
        </p:pic>
      </p:grpSp>
      <p:grpSp>
        <p:nvGrpSpPr>
          <p:cNvPr id="42" name="Group 41"/>
          <p:cNvGrpSpPr/>
          <p:nvPr/>
        </p:nvGrpSpPr>
        <p:grpSpPr>
          <a:xfrm>
            <a:off x="5615192" y="4204096"/>
            <a:ext cx="2635519" cy="2021512"/>
            <a:chOff x="8878944" y="3895961"/>
            <a:chExt cx="2635519" cy="2021512"/>
          </a:xfrm>
        </p:grpSpPr>
        <p:grpSp>
          <p:nvGrpSpPr>
            <p:cNvPr id="43" name="Group 42"/>
            <p:cNvGrpSpPr/>
            <p:nvPr/>
          </p:nvGrpSpPr>
          <p:grpSpPr>
            <a:xfrm>
              <a:off x="8878944" y="4823447"/>
              <a:ext cx="2635519" cy="1094026"/>
              <a:chOff x="8881767" y="4696209"/>
              <a:chExt cx="2584077" cy="1072671"/>
            </a:xfrm>
          </p:grpSpPr>
          <p:sp>
            <p:nvSpPr>
              <p:cNvPr id="45" name="TextBox 44"/>
              <p:cNvSpPr txBox="1"/>
              <p:nvPr/>
            </p:nvSpPr>
            <p:spPr>
              <a:xfrm>
                <a:off x="8881767" y="4696209"/>
                <a:ext cx="2584077" cy="392300"/>
              </a:xfrm>
              <a:prstGeom prst="rect">
                <a:avLst/>
              </a:prstGeom>
              <a:noFill/>
            </p:spPr>
            <p:txBody>
              <a:bodyPr wrap="square" rtlCol="0">
                <a:spAutoFit/>
              </a:bodyPr>
              <a:lstStyle/>
              <a:p>
                <a:pPr algn="ctr" defTabSz="914400">
                  <a:defRPr/>
                </a:pPr>
                <a:r>
                  <a:rPr lang="en-US" sz="2000" b="1" kern="0" cap="all" dirty="0" smtClean="0">
                    <a:solidFill>
                      <a:srgbClr val="FFFFFF"/>
                    </a:solidFill>
                  </a:rPr>
                  <a:t>LOGIC Apps</a:t>
                </a:r>
              </a:p>
            </p:txBody>
          </p:sp>
          <p:sp>
            <p:nvSpPr>
              <p:cNvPr id="46" name="TextBox 45"/>
              <p:cNvSpPr txBox="1"/>
              <p:nvPr/>
            </p:nvSpPr>
            <p:spPr>
              <a:xfrm>
                <a:off x="8881767" y="5112533"/>
                <a:ext cx="2584077" cy="656347"/>
              </a:xfrm>
              <a:prstGeom prst="rect">
                <a:avLst/>
              </a:prstGeom>
              <a:noFill/>
            </p:spPr>
            <p:txBody>
              <a:bodyPr wrap="square" lIns="186521" rIns="186521" rtlCol="0">
                <a:spAutoFit/>
              </a:bodyPr>
              <a:lstStyle/>
              <a:p>
                <a:pPr algn="ctr" defTabSz="914400">
                  <a:lnSpc>
                    <a:spcPts val="1530"/>
                  </a:lnSpc>
                  <a:defRPr/>
                </a:pPr>
                <a:r>
                  <a:rPr lang="en-US" kern="0" dirty="0" smtClean="0">
                    <a:solidFill>
                      <a:srgbClr val="FFFFFF"/>
                    </a:solidFill>
                  </a:rPr>
                  <a:t>Automate business process across SaaS and on-premises </a:t>
                </a:r>
              </a:p>
            </p:txBody>
          </p:sp>
        </p:grpSp>
        <p:pic>
          <p:nvPicPr>
            <p:cNvPr id="44" name="Picture 43"/>
            <p:cNvPicPr>
              <a:picLocks noChangeAspect="1"/>
            </p:cNvPicPr>
            <p:nvPr/>
          </p:nvPicPr>
          <p:blipFill>
            <a:blip r:embed="rId5"/>
            <a:stretch>
              <a:fillRect/>
            </a:stretch>
          </p:blipFill>
          <p:spPr>
            <a:xfrm>
              <a:off x="9803408" y="3895961"/>
              <a:ext cx="727877" cy="727065"/>
            </a:xfrm>
            <a:prstGeom prst="rect">
              <a:avLst/>
            </a:prstGeom>
          </p:spPr>
        </p:pic>
      </p:grpSp>
      <p:grpSp>
        <p:nvGrpSpPr>
          <p:cNvPr id="47" name="Group 46"/>
          <p:cNvGrpSpPr/>
          <p:nvPr/>
        </p:nvGrpSpPr>
        <p:grpSpPr>
          <a:xfrm>
            <a:off x="8298180" y="1988039"/>
            <a:ext cx="2635520" cy="1900905"/>
            <a:chOff x="8857427" y="774015"/>
            <a:chExt cx="2635520" cy="1900905"/>
          </a:xfrm>
        </p:grpSpPr>
        <p:grpSp>
          <p:nvGrpSpPr>
            <p:cNvPr id="48" name="Group 47"/>
            <p:cNvGrpSpPr/>
            <p:nvPr/>
          </p:nvGrpSpPr>
          <p:grpSpPr>
            <a:xfrm>
              <a:off x="8857427" y="1701981"/>
              <a:ext cx="2635520" cy="972939"/>
              <a:chOff x="3376682" y="4696209"/>
              <a:chExt cx="2584078" cy="953948"/>
            </a:xfrm>
          </p:grpSpPr>
          <p:sp>
            <p:nvSpPr>
              <p:cNvPr id="50" name="TextBox 49"/>
              <p:cNvSpPr txBox="1"/>
              <p:nvPr/>
            </p:nvSpPr>
            <p:spPr>
              <a:xfrm>
                <a:off x="3376683" y="4696209"/>
                <a:ext cx="2584077" cy="487150"/>
              </a:xfrm>
              <a:prstGeom prst="flowChartOffpageConnector">
                <a:avLst/>
              </a:prstGeom>
              <a:noFill/>
            </p:spPr>
            <p:txBody>
              <a:bodyPr wrap="square" rtlCol="0">
                <a:spAutoFit/>
              </a:bodyPr>
              <a:lstStyle/>
              <a:p>
                <a:pPr algn="ctr" defTabSz="914400">
                  <a:defRPr/>
                </a:pPr>
                <a:r>
                  <a:rPr lang="en-US" sz="2000" b="1" kern="0" cap="all" dirty="0" smtClean="0">
                    <a:solidFill>
                      <a:srgbClr val="FFFFFF"/>
                    </a:solidFill>
                  </a:rPr>
                  <a:t>Mobile Apps</a:t>
                </a:r>
              </a:p>
            </p:txBody>
          </p:sp>
          <p:sp>
            <p:nvSpPr>
              <p:cNvPr id="51" name="TextBox 50"/>
              <p:cNvSpPr txBox="1"/>
              <p:nvPr/>
            </p:nvSpPr>
            <p:spPr>
              <a:xfrm>
                <a:off x="3376682" y="5069325"/>
                <a:ext cx="2584077" cy="580832"/>
              </a:xfrm>
              <a:prstGeom prst="flowChartOffpageConnector">
                <a:avLst/>
              </a:prstGeom>
              <a:noFill/>
            </p:spPr>
            <p:txBody>
              <a:bodyPr wrap="square" lIns="186521" rIns="186521" rtlCol="0">
                <a:spAutoFit/>
              </a:bodyPr>
              <a:lstStyle/>
              <a:p>
                <a:pPr algn="ctr" defTabSz="914400">
                  <a:lnSpc>
                    <a:spcPts val="1530"/>
                  </a:lnSpc>
                  <a:defRPr/>
                </a:pPr>
                <a:r>
                  <a:rPr lang="en-US" kern="0" dirty="0" smtClean="0">
                    <a:solidFill>
                      <a:srgbClr val="FFFFFF"/>
                    </a:solidFill>
                  </a:rPr>
                  <a:t>Build Mobile apps for any device</a:t>
                </a:r>
              </a:p>
            </p:txBody>
          </p:sp>
        </p:grpSp>
        <p:pic>
          <p:nvPicPr>
            <p:cNvPr id="49" name="Picture 48"/>
            <p:cNvPicPr>
              <a:picLocks noChangeAspect="1"/>
            </p:cNvPicPr>
            <p:nvPr/>
          </p:nvPicPr>
          <p:blipFill>
            <a:blip r:embed="rId6"/>
            <a:stretch>
              <a:fillRect/>
            </a:stretch>
          </p:blipFill>
          <p:spPr>
            <a:xfrm>
              <a:off x="9897141" y="774015"/>
              <a:ext cx="556316" cy="798813"/>
            </a:xfrm>
            <a:prstGeom prst="rect">
              <a:avLst/>
            </a:prstGeom>
          </p:spPr>
        </p:pic>
      </p:grpSp>
      <p:cxnSp>
        <p:nvCxnSpPr>
          <p:cNvPr id="53" name="Straight Connector 52"/>
          <p:cNvCxnSpPr/>
          <p:nvPr/>
        </p:nvCxnSpPr>
        <p:spPr>
          <a:xfrm flipH="1">
            <a:off x="8327904" y="1729972"/>
            <a:ext cx="1" cy="444222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673001" y="3868651"/>
            <a:ext cx="5343730" cy="4661"/>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4626641" y="3693218"/>
            <a:ext cx="462708" cy="272496"/>
            <a:chOff x="4924540" y="2915646"/>
            <a:chExt cx="462708" cy="272496"/>
          </a:xfrm>
          <a:solidFill>
            <a:schemeClr val="tx1"/>
          </a:solidFill>
        </p:grpSpPr>
        <p:sp>
          <p:nvSpPr>
            <p:cNvPr id="56" name="Rectangle 55"/>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60" name="Group 59"/>
          <p:cNvGrpSpPr/>
          <p:nvPr/>
        </p:nvGrpSpPr>
        <p:grpSpPr>
          <a:xfrm>
            <a:off x="1126491" y="2313964"/>
            <a:ext cx="3116197" cy="3109374"/>
            <a:chOff x="827088" y="-3463925"/>
            <a:chExt cx="3833812" cy="3816350"/>
          </a:xfrm>
        </p:grpSpPr>
        <p:sp>
          <p:nvSpPr>
            <p:cNvPr id="61"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Tree>
    <p:extLst>
      <p:ext uri="{BB962C8B-B14F-4D97-AF65-F5344CB8AC3E}">
        <p14:creationId xmlns:p14="http://schemas.microsoft.com/office/powerpoint/2010/main" val="13803086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FAB73BC-B049-4115-A692-8D63A059BFB8}" type="slidenum">
              <a:rPr lang="en-US" smtClean="0"/>
              <a:pPr/>
              <a:t>6</a:t>
            </a:fld>
            <a:endParaRPr lang="en-US" dirty="0"/>
          </a:p>
        </p:txBody>
      </p:sp>
      <p:grpSp>
        <p:nvGrpSpPr>
          <p:cNvPr id="55" name="Group 54"/>
          <p:cNvGrpSpPr/>
          <p:nvPr/>
        </p:nvGrpSpPr>
        <p:grpSpPr>
          <a:xfrm>
            <a:off x="5113475" y="3464086"/>
            <a:ext cx="462708" cy="272496"/>
            <a:chOff x="4924540" y="2915646"/>
            <a:chExt cx="462708" cy="272496"/>
          </a:xfrm>
          <a:solidFill>
            <a:schemeClr val="tx1"/>
          </a:solidFill>
        </p:grpSpPr>
        <p:sp>
          <p:nvSpPr>
            <p:cNvPr id="56" name="Rectangle 55"/>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60" name="Group 59"/>
          <p:cNvGrpSpPr/>
          <p:nvPr/>
        </p:nvGrpSpPr>
        <p:grpSpPr>
          <a:xfrm>
            <a:off x="1613325" y="2084832"/>
            <a:ext cx="3116197" cy="3109374"/>
            <a:chOff x="827088" y="-3463925"/>
            <a:chExt cx="3833812" cy="3816350"/>
          </a:xfrm>
        </p:grpSpPr>
        <p:sp>
          <p:nvSpPr>
            <p:cNvPr id="61"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52" name="Title 2"/>
          <p:cNvSpPr txBox="1">
            <a:spLocks/>
          </p:cNvSpPr>
          <p:nvPr/>
        </p:nvSpPr>
        <p:spPr>
          <a:xfrm>
            <a:off x="5992320" y="2899239"/>
            <a:ext cx="5818680" cy="1674686"/>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nSpc>
                <a:spcPct val="100000"/>
              </a:lnSpc>
              <a:spcAft>
                <a:spcPts val="600"/>
              </a:spcAft>
            </a:pPr>
            <a:r>
              <a:rPr lang="en-US" sz="7200" dirty="0" smtClean="0">
                <a:solidFill>
                  <a:schemeClr val="tx1"/>
                </a:solidFill>
              </a:rPr>
              <a:t>One price</a:t>
            </a:r>
            <a:endParaRPr lang="en-US" sz="4800" dirty="0">
              <a:solidFill>
                <a:schemeClr val="tx1"/>
              </a:solidFill>
            </a:endParaRPr>
          </a:p>
        </p:txBody>
      </p:sp>
      <p:sp>
        <p:nvSpPr>
          <p:cNvPr id="16" name="Title 1"/>
          <p:cNvSpPr>
            <a:spLocks noGrp="1"/>
          </p:cNvSpPr>
          <p:nvPr>
            <p:ph type="title"/>
          </p:nvPr>
        </p:nvSpPr>
        <p:spPr>
          <a:xfrm>
            <a:off x="1024128" y="585216"/>
            <a:ext cx="9720072" cy="1499616"/>
          </a:xfrm>
        </p:spPr>
        <p:txBody>
          <a:bodyPr>
            <a:normAutofit/>
          </a:bodyPr>
          <a:lstStyle/>
          <a:p>
            <a:r>
              <a:rPr lang="en-US" dirty="0">
                <a:solidFill>
                  <a:schemeClr val="tx1"/>
                </a:solidFill>
              </a:rPr>
              <a:t>Azure App Service</a:t>
            </a:r>
            <a:endParaRPr lang="en-CA" dirty="0"/>
          </a:p>
        </p:txBody>
      </p:sp>
    </p:spTree>
    <p:extLst>
      <p:ext uri="{BB962C8B-B14F-4D97-AF65-F5344CB8AC3E}">
        <p14:creationId xmlns:p14="http://schemas.microsoft.com/office/powerpoint/2010/main" val="409326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499"/>
                                          </p:stCondLst>
                                        </p:cTn>
                                        <p:tgtEl>
                                          <p:spTgt spid="60"/>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499"/>
                                          </p:stCondLst>
                                        </p:cTn>
                                        <p:tgtEl>
                                          <p:spTgt spid="55"/>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0"/>
                                  </p:stCondLst>
                                  <p:childTnLst>
                                    <p:set>
                                      <p:cBhvr>
                                        <p:cTn id="12" dur="1" fill="hold">
                                          <p:stCondLst>
                                            <p:cond delay="499"/>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grpSp>
        <p:nvGrpSpPr>
          <p:cNvPr id="3" name="Group 2"/>
          <p:cNvGrpSpPr/>
          <p:nvPr/>
        </p:nvGrpSpPr>
        <p:grpSpPr>
          <a:xfrm>
            <a:off x="515040" y="358959"/>
            <a:ext cx="11089958" cy="5030703"/>
            <a:chOff x="526739" y="365660"/>
            <a:chExt cx="11312335" cy="5131579"/>
          </a:xfrm>
        </p:grpSpPr>
        <p:sp>
          <p:nvSpPr>
            <p:cNvPr id="2" name="Rectangle 1"/>
            <p:cNvSpPr/>
            <p:nvPr/>
          </p:nvSpPr>
          <p:spPr bwMode="auto">
            <a:xfrm>
              <a:off x="2653885" y="1637686"/>
              <a:ext cx="2233075" cy="2233075"/>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5031326" y="1637686"/>
              <a:ext cx="2233075" cy="2233075"/>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408765" y="1637686"/>
              <a:ext cx="2233075" cy="2233075"/>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2643725" y="3209565"/>
              <a:ext cx="2243235" cy="510757"/>
            </a:xfrm>
            <a:prstGeom prst="hexagon">
              <a:avLst/>
            </a:prstGeom>
            <a:noFill/>
          </p:spPr>
          <p:txBody>
            <a:bodyPr wrap="square" rtlCol="0">
              <a:spAutoFit/>
            </a:bodyPr>
            <a:lstStyle/>
            <a:p>
              <a:pPr algn="ctr" defTabSz="896386">
                <a:defRPr/>
              </a:pPr>
              <a:r>
                <a:rPr lang="en-US" sz="1836" b="1" kern="0" cap="all" dirty="0">
                  <a:solidFill>
                    <a:srgbClr val="FFFFFF"/>
                  </a:solidFill>
                </a:rPr>
                <a:t>Web </a:t>
              </a:r>
              <a:r>
                <a:rPr lang="en-US" sz="2000" b="1" kern="0" cap="all" dirty="0">
                  <a:solidFill>
                    <a:srgbClr val="FFFFFF"/>
                  </a:solidFill>
                </a:rPr>
                <a:t>Apps</a:t>
              </a:r>
            </a:p>
          </p:txBody>
        </p:sp>
        <p:pic>
          <p:nvPicPr>
            <p:cNvPr id="32" name="Picture 31"/>
            <p:cNvPicPr>
              <a:picLocks noChangeAspect="1"/>
            </p:cNvPicPr>
            <p:nvPr/>
          </p:nvPicPr>
          <p:blipFill>
            <a:blip r:embed="rId3"/>
            <a:stretch>
              <a:fillRect/>
            </a:stretch>
          </p:blipFill>
          <p:spPr>
            <a:xfrm>
              <a:off x="3426516" y="2044605"/>
              <a:ext cx="724385" cy="707495"/>
            </a:xfrm>
            <a:prstGeom prst="rect">
              <a:avLst/>
            </a:prstGeom>
          </p:spPr>
        </p:pic>
        <p:sp>
          <p:nvSpPr>
            <p:cNvPr id="27" name="TextBox 26"/>
            <p:cNvSpPr txBox="1"/>
            <p:nvPr/>
          </p:nvSpPr>
          <p:spPr>
            <a:xfrm>
              <a:off x="5031324" y="3254434"/>
              <a:ext cx="2233078" cy="408133"/>
            </a:xfrm>
            <a:prstGeom prst="rect">
              <a:avLst/>
            </a:prstGeom>
            <a:noFill/>
          </p:spPr>
          <p:txBody>
            <a:bodyPr wrap="square" rtlCol="0">
              <a:spAutoFit/>
            </a:bodyPr>
            <a:lstStyle/>
            <a:p>
              <a:pPr algn="ctr" defTabSz="896386">
                <a:defRPr/>
              </a:pPr>
              <a:r>
                <a:rPr lang="en-US" sz="2000" b="1" kern="0" cap="all" dirty="0">
                  <a:solidFill>
                    <a:srgbClr val="FFFFFF"/>
                  </a:solidFill>
                </a:rPr>
                <a:t>LOGIC Apps</a:t>
              </a:r>
            </a:p>
          </p:txBody>
        </p:sp>
        <p:pic>
          <p:nvPicPr>
            <p:cNvPr id="34" name="Picture 33"/>
            <p:cNvPicPr>
              <a:picLocks noChangeAspect="1"/>
            </p:cNvPicPr>
            <p:nvPr/>
          </p:nvPicPr>
          <p:blipFill>
            <a:blip r:embed="rId4"/>
            <a:stretch>
              <a:fillRect/>
            </a:stretch>
          </p:blipFill>
          <p:spPr>
            <a:xfrm>
              <a:off x="5855045" y="2043154"/>
              <a:ext cx="727877" cy="727065"/>
            </a:xfrm>
            <a:prstGeom prst="rect">
              <a:avLst/>
            </a:prstGeom>
          </p:spPr>
        </p:pic>
        <p:sp>
          <p:nvSpPr>
            <p:cNvPr id="19" name="TextBox 18"/>
            <p:cNvSpPr txBox="1"/>
            <p:nvPr/>
          </p:nvSpPr>
          <p:spPr>
            <a:xfrm>
              <a:off x="7408766" y="3264164"/>
              <a:ext cx="2243236" cy="506811"/>
            </a:xfrm>
            <a:prstGeom prst="flowChartOffpageConnector">
              <a:avLst/>
            </a:prstGeom>
            <a:noFill/>
          </p:spPr>
          <p:txBody>
            <a:bodyPr wrap="square" rtlCol="0">
              <a:spAutoFit/>
            </a:bodyPr>
            <a:lstStyle/>
            <a:p>
              <a:pPr algn="ctr" defTabSz="896386">
                <a:defRPr/>
              </a:pPr>
              <a:r>
                <a:rPr lang="en-US" sz="2000" b="1" kern="0" cap="all" dirty="0">
                  <a:solidFill>
                    <a:srgbClr val="FFFFFF"/>
                  </a:solidFill>
                </a:rPr>
                <a:t>Mobile Apps</a:t>
              </a:r>
            </a:p>
          </p:txBody>
        </p:sp>
        <p:pic>
          <p:nvPicPr>
            <p:cNvPr id="36" name="Picture 35"/>
            <p:cNvPicPr>
              <a:picLocks noChangeAspect="1"/>
            </p:cNvPicPr>
            <p:nvPr/>
          </p:nvPicPr>
          <p:blipFill>
            <a:blip r:embed="rId5"/>
            <a:stretch>
              <a:fillRect/>
            </a:stretch>
          </p:blipFill>
          <p:spPr>
            <a:xfrm>
              <a:off x="8262258" y="2047127"/>
              <a:ext cx="505992" cy="726554"/>
            </a:xfrm>
            <a:prstGeom prst="rect">
              <a:avLst/>
            </a:prstGeom>
          </p:spPr>
        </p:pic>
        <p:sp>
          <p:nvSpPr>
            <p:cNvPr id="29" name="Title 2"/>
            <p:cNvSpPr txBox="1">
              <a:spLocks/>
            </p:cNvSpPr>
            <p:nvPr/>
          </p:nvSpPr>
          <p:spPr>
            <a:xfrm>
              <a:off x="526739" y="365660"/>
              <a:ext cx="11312335" cy="917575"/>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800" dirty="0" smtClean="0">
                  <a:solidFill>
                    <a:srgbClr val="FFFFFF"/>
                  </a:solidFill>
                </a:rPr>
                <a:t>APP SERVICE</a:t>
              </a:r>
              <a:endParaRPr lang="en-US" sz="3200" dirty="0">
                <a:solidFill>
                  <a:srgbClr val="FFFFFF"/>
                </a:solidFill>
              </a:endParaRPr>
            </a:p>
          </p:txBody>
        </p:sp>
        <p:sp>
          <p:nvSpPr>
            <p:cNvPr id="35" name="Rectangle 34"/>
            <p:cNvSpPr/>
            <p:nvPr/>
          </p:nvSpPr>
          <p:spPr bwMode="auto">
            <a:xfrm>
              <a:off x="2643725" y="3994806"/>
              <a:ext cx="7008276" cy="1502433"/>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06297" y="4203769"/>
              <a:ext cx="683133" cy="683133"/>
            </a:xfrm>
            <a:prstGeom prst="rect">
              <a:avLst/>
            </a:prstGeom>
            <a:noFill/>
          </p:spPr>
        </p:pic>
        <p:sp>
          <p:nvSpPr>
            <p:cNvPr id="38" name="TextBox 37"/>
            <p:cNvSpPr txBox="1"/>
            <p:nvPr/>
          </p:nvSpPr>
          <p:spPr>
            <a:xfrm>
              <a:off x="5253310" y="4948471"/>
              <a:ext cx="1789106" cy="506811"/>
            </a:xfrm>
            <a:prstGeom prst="flowChartOffpageConnector">
              <a:avLst/>
            </a:prstGeom>
            <a:noFill/>
          </p:spPr>
          <p:txBody>
            <a:bodyPr wrap="square" rtlCol="0">
              <a:spAutoFit/>
            </a:bodyPr>
            <a:lstStyle/>
            <a:p>
              <a:pPr algn="ctr" defTabSz="896386">
                <a:defRPr/>
              </a:pPr>
              <a:r>
                <a:rPr lang="en-US" sz="2000" b="1" kern="0" cap="all" dirty="0" err="1">
                  <a:solidFill>
                    <a:srgbClr val="FFFFFF"/>
                  </a:solidFill>
                </a:rPr>
                <a:t>Api</a:t>
              </a:r>
              <a:r>
                <a:rPr lang="en-US" sz="2000" b="1" kern="0" cap="all" dirty="0">
                  <a:solidFill>
                    <a:srgbClr val="FFFFFF"/>
                  </a:solidFill>
                </a:rPr>
                <a:t> Apps</a:t>
              </a:r>
            </a:p>
          </p:txBody>
        </p:sp>
      </p:grpSp>
      <p:grpSp>
        <p:nvGrpSpPr>
          <p:cNvPr id="6" name="Group 5"/>
          <p:cNvGrpSpPr/>
          <p:nvPr/>
        </p:nvGrpSpPr>
        <p:grpSpPr>
          <a:xfrm>
            <a:off x="8458573" y="487"/>
            <a:ext cx="3733427" cy="6857027"/>
            <a:chOff x="8628185" y="0"/>
            <a:chExt cx="3808290" cy="6994525"/>
          </a:xfrm>
        </p:grpSpPr>
        <p:sp>
          <p:nvSpPr>
            <p:cNvPr id="4" name="Rectangle 3"/>
            <p:cNvSpPr/>
            <p:nvPr/>
          </p:nvSpPr>
          <p:spPr bwMode="auto">
            <a:xfrm>
              <a:off x="8628185" y="0"/>
              <a:ext cx="380829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Title 3"/>
            <p:cNvSpPr txBox="1">
              <a:spLocks/>
            </p:cNvSpPr>
            <p:nvPr/>
          </p:nvSpPr>
          <p:spPr>
            <a:xfrm>
              <a:off x="8964153" y="639287"/>
              <a:ext cx="3157509" cy="917575"/>
            </a:xfrm>
            <a:prstGeom prst="rect">
              <a:avLst/>
            </a:prstGeom>
          </p:spPr>
          <p:txBody>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r>
                <a:rPr lang="en-US" sz="2745" dirty="0">
                  <a:solidFill>
                    <a:schemeClr val="tx1"/>
                  </a:solidFill>
                  <a:latin typeface="+mn-lt"/>
                  <a:cs typeface="Segoe UI Semilight" panose="020B0402040204020203" pitchFamily="34" charset="0"/>
                </a:rPr>
                <a:t>End-to-end car dealership example</a:t>
              </a:r>
            </a:p>
          </p:txBody>
        </p:sp>
        <p:sp>
          <p:nvSpPr>
            <p:cNvPr id="45" name="Content Placeholder 1"/>
            <p:cNvSpPr txBox="1">
              <a:spLocks/>
            </p:cNvSpPr>
            <p:nvPr/>
          </p:nvSpPr>
          <p:spPr>
            <a:xfrm>
              <a:off x="8964153" y="1946406"/>
              <a:ext cx="3288193" cy="1892061"/>
            </a:xfrm>
            <a:prstGeom prst="rect">
              <a:avLst/>
            </a:prstGeom>
            <a:noFill/>
          </p:spPr>
          <p:txBody>
            <a:bodyPr>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5453" lvl="1" indent="-275453" defTabSz="914225">
                <a:lnSpc>
                  <a:spcPct val="100000"/>
                </a:lnSpc>
                <a:spcBef>
                  <a:spcPts val="0"/>
                </a:spcBef>
                <a:spcAft>
                  <a:spcPts val="1765"/>
                </a:spcAft>
                <a:buFont typeface="+mj-lt"/>
                <a:buAutoNum type="arabicPeriod"/>
                <a:defRPr/>
              </a:pPr>
              <a:r>
                <a:rPr lang="en-US" sz="2353" dirty="0">
                  <a:solidFill>
                    <a:srgbClr val="FFFFFF"/>
                  </a:solidFill>
                  <a:ea typeface="Calibri" panose="020F0502020204030204" pitchFamily="34" charset="0"/>
                  <a:cs typeface="Segoe UI Semilight" panose="020B0402040204020203" pitchFamily="34" charset="0"/>
                </a:rPr>
                <a:t>Customer </a:t>
              </a:r>
              <a:r>
                <a:rPr lang="en-US" sz="2353" dirty="0" smtClean="0">
                  <a:solidFill>
                    <a:srgbClr val="FFFFFF"/>
                  </a:solidFill>
                  <a:ea typeface="Calibri" panose="020F0502020204030204" pitchFamily="34" charset="0"/>
                  <a:cs typeface="Segoe UI Semilight" panose="020B0402040204020203" pitchFamily="34" charset="0"/>
                </a:rPr>
                <a:t>books appointment</a:t>
              </a:r>
            </a:p>
            <a:p>
              <a:pPr marL="275453" lvl="1" indent="-275453" defTabSz="914225">
                <a:lnSpc>
                  <a:spcPct val="100000"/>
                </a:lnSpc>
                <a:spcBef>
                  <a:spcPts val="0"/>
                </a:spcBef>
                <a:spcAft>
                  <a:spcPts val="1765"/>
                </a:spcAft>
                <a:buFont typeface="+mj-lt"/>
                <a:buAutoNum type="arabicPeriod"/>
                <a:defRPr/>
              </a:pPr>
              <a:r>
                <a:rPr lang="en-US" sz="2353" dirty="0" smtClean="0">
                  <a:solidFill>
                    <a:srgbClr val="FFFFFF"/>
                  </a:solidFill>
                  <a:ea typeface="Calibri" panose="020F0502020204030204" pitchFamily="34" charset="0"/>
                  <a:cs typeface="Segoe UI Semilight" panose="020B0402040204020203" pitchFamily="34" charset="0"/>
                </a:rPr>
                <a:t>Service </a:t>
              </a:r>
              <a:r>
                <a:rPr lang="en-US" sz="2353" dirty="0">
                  <a:solidFill>
                    <a:srgbClr val="FFFFFF"/>
                  </a:solidFill>
                  <a:ea typeface="Calibri" panose="020F0502020204030204" pitchFamily="34" charset="0"/>
                  <a:cs typeface="Segoe UI Semilight" panose="020B0402040204020203" pitchFamily="34" charset="0"/>
                </a:rPr>
                <a:t>Advisor assigns a </a:t>
              </a:r>
              <a:r>
                <a:rPr lang="en-US" sz="2353" dirty="0" smtClean="0">
                  <a:solidFill>
                    <a:srgbClr val="FFFFFF"/>
                  </a:solidFill>
                  <a:ea typeface="Calibri" panose="020F0502020204030204" pitchFamily="34" charset="0"/>
                  <a:cs typeface="Segoe UI Semilight" panose="020B0402040204020203" pitchFamily="34" charset="0"/>
                </a:rPr>
                <a:t>technician</a:t>
              </a:r>
            </a:p>
            <a:p>
              <a:pPr marL="275453" lvl="1" indent="-275453" defTabSz="914225">
                <a:lnSpc>
                  <a:spcPct val="100000"/>
                </a:lnSpc>
                <a:spcBef>
                  <a:spcPts val="0"/>
                </a:spcBef>
                <a:spcAft>
                  <a:spcPts val="1765"/>
                </a:spcAft>
                <a:buFont typeface="+mj-lt"/>
                <a:buAutoNum type="arabicPeriod"/>
                <a:defRPr/>
              </a:pPr>
              <a:r>
                <a:rPr lang="en-US" sz="2353" dirty="0" smtClean="0">
                  <a:solidFill>
                    <a:srgbClr val="FFFFFF"/>
                  </a:solidFill>
                  <a:ea typeface="Calibri" panose="020F0502020204030204" pitchFamily="34" charset="0"/>
                  <a:cs typeface="Segoe UI Semilight" panose="020B0402040204020203" pitchFamily="34" charset="0"/>
                </a:rPr>
                <a:t>Service </a:t>
              </a:r>
              <a:r>
                <a:rPr lang="en-US" sz="2353" dirty="0">
                  <a:solidFill>
                    <a:srgbClr val="FFFFFF"/>
                  </a:solidFill>
                  <a:ea typeface="Calibri" panose="020F0502020204030204" pitchFamily="34" charset="0"/>
                  <a:cs typeface="Segoe UI Semilight" panose="020B0402040204020203" pitchFamily="34" charset="0"/>
                </a:rPr>
                <a:t>Technician closes out service work</a:t>
              </a:r>
            </a:p>
          </p:txBody>
        </p:sp>
      </p:grpSp>
    </p:spTree>
    <p:extLst>
      <p:ext uri="{BB962C8B-B14F-4D97-AF65-F5344CB8AC3E}">
        <p14:creationId xmlns:p14="http://schemas.microsoft.com/office/powerpoint/2010/main" val="198791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fill="hold" nodeType="clickEffect">
                                  <p:stCondLst>
                                    <p:cond delay="0"/>
                                  </p:stCondLst>
                                  <p:childTnLst>
                                    <p:animMotion origin="layout" path="M -4.07965E-6 -4.12619E-6 L -0.12662 -4.12619E-6 " pathEditMode="relative" rAng="0" ptsTypes="AA">
                                      <p:cBhvr>
                                        <p:cTn id="6" dur="1000" fill="hold"/>
                                        <p:tgtEl>
                                          <p:spTgt spid="3"/>
                                        </p:tgtEl>
                                        <p:attrNameLst>
                                          <p:attrName>ppt_x</p:attrName>
                                          <p:attrName>ppt_y</p:attrName>
                                        </p:attrNameLst>
                                      </p:cBhvr>
                                      <p:rCtr x="-6331" y="0"/>
                                    </p:animMotion>
                                  </p:childTnLst>
                                </p:cTn>
                              </p:par>
                              <p:par>
                                <p:cTn id="7" presetID="12" presetClass="entr" presetSubtype="2"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1000"/>
                                        <p:tgtEl>
                                          <p:spTgt spid="6"/>
                                        </p:tgtEl>
                                        <p:attrNameLst>
                                          <p:attrName>ppt_x</p:attrName>
                                        </p:attrNameLst>
                                      </p:cBhvr>
                                      <p:tavLst>
                                        <p:tav tm="0">
                                          <p:val>
                                            <p:strVal val="#ppt_x+#ppt_w*1.125000"/>
                                          </p:val>
                                        </p:tav>
                                        <p:tav tm="100000">
                                          <p:val>
                                            <p:strVal val="#ppt_x"/>
                                          </p:val>
                                        </p:tav>
                                      </p:tavLst>
                                    </p:anim>
                                    <p:animEffect transition="in" filter="wipe(left)">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FAB73BC-B049-4115-A692-8D63A059BFB8}" type="slidenum">
              <a:rPr lang="en-US" smtClean="0">
                <a:solidFill>
                  <a:prstClr val="black">
                    <a:lumMod val="95000"/>
                    <a:lumOff val="5000"/>
                  </a:prstClr>
                </a:solidFill>
              </a:rPr>
              <a:pPr/>
              <a:t>8</a:t>
            </a:fld>
            <a:endParaRPr lang="en-US" dirty="0">
              <a:solidFill>
                <a:prstClr val="black">
                  <a:lumMod val="95000"/>
                  <a:lumOff val="5000"/>
                </a:prstClr>
              </a:solidFill>
            </a:endParaRPr>
          </a:p>
        </p:txBody>
      </p:sp>
      <p:grpSp>
        <p:nvGrpSpPr>
          <p:cNvPr id="16" name="Group 15"/>
          <p:cNvGrpSpPr/>
          <p:nvPr/>
        </p:nvGrpSpPr>
        <p:grpSpPr>
          <a:xfrm>
            <a:off x="215130" y="268249"/>
            <a:ext cx="11764366" cy="6339386"/>
            <a:chOff x="219443" y="273131"/>
            <a:chExt cx="12000266" cy="6466504"/>
          </a:xfrm>
          <a:solidFill>
            <a:schemeClr val="accent1">
              <a:lumMod val="50000"/>
            </a:schemeClr>
          </a:solidFill>
        </p:grpSpPr>
        <p:sp>
          <p:nvSpPr>
            <p:cNvPr id="17" name="Rectangle 16"/>
            <p:cNvSpPr/>
            <p:nvPr/>
          </p:nvSpPr>
          <p:spPr bwMode="auto">
            <a:xfrm>
              <a:off x="219443" y="4348026"/>
              <a:ext cx="12000266" cy="2391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219443" y="273131"/>
              <a:ext cx="3937658" cy="39780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4250747" y="273131"/>
              <a:ext cx="3937658" cy="39780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8282051" y="273131"/>
              <a:ext cx="3937658" cy="39780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p:cNvGrpSpPr/>
          <p:nvPr/>
        </p:nvGrpSpPr>
        <p:grpSpPr>
          <a:xfrm>
            <a:off x="418336" y="430390"/>
            <a:ext cx="2820305" cy="693587"/>
            <a:chOff x="426724" y="438523"/>
            <a:chExt cx="2876858" cy="707495"/>
          </a:xfrm>
        </p:grpSpPr>
        <p:sp>
          <p:nvSpPr>
            <p:cNvPr id="22" name="TextBox 21"/>
            <p:cNvSpPr txBox="1"/>
            <p:nvPr/>
          </p:nvSpPr>
          <p:spPr>
            <a:xfrm>
              <a:off x="1060347" y="483493"/>
              <a:ext cx="2243235" cy="582216"/>
            </a:xfrm>
            <a:prstGeom prst="hexagon">
              <a:avLst/>
            </a:prstGeom>
            <a:noFill/>
          </p:spPr>
          <p:txBody>
            <a:bodyPr wrap="square" rtlCol="0">
              <a:spAutoFit/>
            </a:bodyPr>
            <a:lstStyle/>
            <a:p>
              <a:pPr defTabSz="896386">
                <a:defRPr/>
              </a:pPr>
              <a:r>
                <a:rPr lang="en-US" sz="2353" kern="0" cap="all" dirty="0">
                  <a:solidFill>
                    <a:srgbClr val="FFFFFF"/>
                  </a:solidFill>
                  <a:cs typeface="Segoe UI Semilight" panose="020B0402040204020203" pitchFamily="34" charset="0"/>
                </a:rPr>
                <a:t>Web Apps</a:t>
              </a:r>
            </a:p>
          </p:txBody>
        </p:sp>
        <p:pic>
          <p:nvPicPr>
            <p:cNvPr id="23" name="Picture 22"/>
            <p:cNvPicPr>
              <a:picLocks noChangeAspect="1"/>
            </p:cNvPicPr>
            <p:nvPr/>
          </p:nvPicPr>
          <p:blipFill>
            <a:blip r:embed="rId2"/>
            <a:stretch>
              <a:fillRect/>
            </a:stretch>
          </p:blipFill>
          <p:spPr>
            <a:xfrm>
              <a:off x="426724" y="438523"/>
              <a:ext cx="724385" cy="707495"/>
            </a:xfrm>
            <a:prstGeom prst="rect">
              <a:avLst/>
            </a:prstGeom>
          </p:spPr>
        </p:pic>
      </p:grpSp>
      <p:grpSp>
        <p:nvGrpSpPr>
          <p:cNvPr id="24" name="Group 23"/>
          <p:cNvGrpSpPr/>
          <p:nvPr/>
        </p:nvGrpSpPr>
        <p:grpSpPr>
          <a:xfrm>
            <a:off x="4433951" y="420797"/>
            <a:ext cx="2990863" cy="712772"/>
            <a:chOff x="4522860" y="428738"/>
            <a:chExt cx="3050836" cy="727065"/>
          </a:xfrm>
        </p:grpSpPr>
        <p:sp>
          <p:nvSpPr>
            <p:cNvPr id="25" name="TextBox 24"/>
            <p:cNvSpPr txBox="1"/>
            <p:nvPr/>
          </p:nvSpPr>
          <p:spPr>
            <a:xfrm>
              <a:off x="5340618" y="561437"/>
              <a:ext cx="2233078" cy="461665"/>
            </a:xfrm>
            <a:prstGeom prst="rect">
              <a:avLst/>
            </a:prstGeom>
            <a:noFill/>
          </p:spPr>
          <p:txBody>
            <a:bodyPr wrap="square" rtlCol="0">
              <a:spAutoFit/>
            </a:bodyPr>
            <a:lstStyle/>
            <a:p>
              <a:pPr defTabSz="896386">
                <a:defRPr/>
              </a:pPr>
              <a:r>
                <a:rPr lang="en-US" sz="2353" kern="0" cap="all" dirty="0">
                  <a:solidFill>
                    <a:srgbClr val="FFFFFF"/>
                  </a:solidFill>
                  <a:cs typeface="Segoe UI Semilight" panose="020B0402040204020203" pitchFamily="34" charset="0"/>
                </a:rPr>
                <a:t>LOGIC Apps</a:t>
              </a:r>
            </a:p>
          </p:txBody>
        </p:sp>
        <p:pic>
          <p:nvPicPr>
            <p:cNvPr id="26" name="Picture 25"/>
            <p:cNvPicPr>
              <a:picLocks noChangeAspect="1"/>
            </p:cNvPicPr>
            <p:nvPr/>
          </p:nvPicPr>
          <p:blipFill>
            <a:blip r:embed="rId3"/>
            <a:stretch>
              <a:fillRect/>
            </a:stretch>
          </p:blipFill>
          <p:spPr>
            <a:xfrm>
              <a:off x="4522860" y="428738"/>
              <a:ext cx="727877" cy="727065"/>
            </a:xfrm>
            <a:prstGeom prst="rect">
              <a:avLst/>
            </a:prstGeom>
          </p:spPr>
        </p:pic>
      </p:grpSp>
      <p:grpSp>
        <p:nvGrpSpPr>
          <p:cNvPr id="27" name="Group 26"/>
          <p:cNvGrpSpPr/>
          <p:nvPr/>
        </p:nvGrpSpPr>
        <p:grpSpPr>
          <a:xfrm>
            <a:off x="8331594" y="421047"/>
            <a:ext cx="2786989" cy="712271"/>
            <a:chOff x="8498659" y="428993"/>
            <a:chExt cx="2842874" cy="726554"/>
          </a:xfrm>
        </p:grpSpPr>
        <p:sp>
          <p:nvSpPr>
            <p:cNvPr id="28" name="TextBox 27"/>
            <p:cNvSpPr txBox="1"/>
            <p:nvPr/>
          </p:nvSpPr>
          <p:spPr>
            <a:xfrm>
              <a:off x="9098297" y="572732"/>
              <a:ext cx="2243236" cy="575605"/>
            </a:xfrm>
            <a:prstGeom prst="flowChartOffpageConnector">
              <a:avLst/>
            </a:prstGeom>
            <a:noFill/>
          </p:spPr>
          <p:txBody>
            <a:bodyPr wrap="square" rtlCol="0">
              <a:spAutoFit/>
            </a:bodyPr>
            <a:lstStyle/>
            <a:p>
              <a:pPr defTabSz="896386">
                <a:defRPr/>
              </a:pPr>
              <a:r>
                <a:rPr lang="en-US" sz="2353" kern="0" cap="all" dirty="0">
                  <a:solidFill>
                    <a:srgbClr val="FFFFFF"/>
                  </a:solidFill>
                  <a:cs typeface="Segoe UI Semilight" panose="020B0402040204020203" pitchFamily="34" charset="0"/>
                </a:rPr>
                <a:t>Mobile Apps</a:t>
              </a:r>
            </a:p>
          </p:txBody>
        </p:sp>
        <p:pic>
          <p:nvPicPr>
            <p:cNvPr id="29" name="Picture 28"/>
            <p:cNvPicPr>
              <a:picLocks noChangeAspect="1"/>
            </p:cNvPicPr>
            <p:nvPr/>
          </p:nvPicPr>
          <p:blipFill>
            <a:blip r:embed="rId4"/>
            <a:stretch>
              <a:fillRect/>
            </a:stretch>
          </p:blipFill>
          <p:spPr>
            <a:xfrm>
              <a:off x="8498659" y="428993"/>
              <a:ext cx="505992" cy="726554"/>
            </a:xfrm>
            <a:prstGeom prst="rect">
              <a:avLst/>
            </a:prstGeom>
          </p:spPr>
        </p:pic>
      </p:grpSp>
      <p:grpSp>
        <p:nvGrpSpPr>
          <p:cNvPr id="30" name="Group 29"/>
          <p:cNvGrpSpPr/>
          <p:nvPr/>
        </p:nvGrpSpPr>
        <p:grpSpPr>
          <a:xfrm>
            <a:off x="485913" y="4489047"/>
            <a:ext cx="2569699" cy="815763"/>
            <a:chOff x="495655" y="4578565"/>
            <a:chExt cx="2621227" cy="832121"/>
          </a:xfrm>
        </p:grpSpPr>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2" name="TextBox 31"/>
            <p:cNvSpPr txBox="1"/>
            <p:nvPr/>
          </p:nvSpPr>
          <p:spPr>
            <a:xfrm>
              <a:off x="1327776" y="4661828"/>
              <a:ext cx="1789106" cy="575604"/>
            </a:xfrm>
            <a:prstGeom prst="flowChartOffpageConnector">
              <a:avLst/>
            </a:prstGeom>
            <a:noFill/>
          </p:spPr>
          <p:txBody>
            <a:bodyPr wrap="square" rtlCol="0">
              <a:spAutoFit/>
            </a:bodyPr>
            <a:lstStyle/>
            <a:p>
              <a:pPr defTabSz="896386">
                <a:defRPr/>
              </a:pPr>
              <a:r>
                <a:rPr lang="en-US" sz="2353" kern="0" cap="all" dirty="0" err="1">
                  <a:solidFill>
                    <a:srgbClr val="FFFFFF"/>
                  </a:solidFill>
                  <a:cs typeface="Segoe UI Semilight" panose="020B0402040204020203" pitchFamily="34" charset="0"/>
                </a:rPr>
                <a:t>Api</a:t>
              </a:r>
              <a:r>
                <a:rPr lang="en-US" sz="2353" kern="0" cap="all" dirty="0">
                  <a:solidFill>
                    <a:srgbClr val="FFFFFF"/>
                  </a:solidFill>
                  <a:cs typeface="Segoe UI Semilight" panose="020B0402040204020203" pitchFamily="34" charset="0"/>
                </a:rPr>
                <a:t> Apps</a:t>
              </a:r>
            </a:p>
          </p:txBody>
        </p:sp>
      </p:grpSp>
      <p:grpSp>
        <p:nvGrpSpPr>
          <p:cNvPr id="33" name="Group 32"/>
          <p:cNvGrpSpPr/>
          <p:nvPr/>
        </p:nvGrpSpPr>
        <p:grpSpPr>
          <a:xfrm>
            <a:off x="5578421" y="4945657"/>
            <a:ext cx="6093293" cy="1108608"/>
            <a:chOff x="7841950" y="5151209"/>
            <a:chExt cx="4063805" cy="739365"/>
          </a:xfrm>
        </p:grpSpPr>
        <p:grpSp>
          <p:nvGrpSpPr>
            <p:cNvPr id="34" name="Group 33"/>
            <p:cNvGrpSpPr/>
            <p:nvPr/>
          </p:nvGrpSpPr>
          <p:grpSpPr>
            <a:xfrm>
              <a:off x="7841950" y="5151209"/>
              <a:ext cx="739365" cy="739365"/>
              <a:chOff x="2336344" y="2754223"/>
              <a:chExt cx="739365" cy="739365"/>
            </a:xfrm>
          </p:grpSpPr>
          <p:sp>
            <p:nvSpPr>
              <p:cNvPr id="43" name="Rectangle 42"/>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35" name="Group 34"/>
            <p:cNvGrpSpPr/>
            <p:nvPr/>
          </p:nvGrpSpPr>
          <p:grpSpPr>
            <a:xfrm>
              <a:off x="8684447" y="5151209"/>
              <a:ext cx="739365" cy="739365"/>
              <a:chOff x="2579844" y="2146998"/>
              <a:chExt cx="739365" cy="739365"/>
            </a:xfrm>
          </p:grpSpPr>
          <p:sp>
            <p:nvSpPr>
              <p:cNvPr id="41" name="Rectangle 40"/>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grpSp>
          <p:nvGrpSpPr>
            <p:cNvPr id="36" name="Group 35"/>
            <p:cNvGrpSpPr/>
            <p:nvPr/>
          </p:nvGrpSpPr>
          <p:grpSpPr>
            <a:xfrm>
              <a:off x="9503844" y="5151209"/>
              <a:ext cx="739365" cy="739365"/>
              <a:chOff x="3399241" y="2146998"/>
              <a:chExt cx="739365" cy="739365"/>
            </a:xfrm>
          </p:grpSpPr>
          <p:sp>
            <p:nvSpPr>
              <p:cNvPr id="39" name="Rectangle 38"/>
              <p:cNvSpPr/>
              <p:nvPr/>
            </p:nvSpPr>
            <p:spPr bwMode="auto">
              <a:xfrm>
                <a:off x="3399241" y="2146998"/>
                <a:ext cx="739365" cy="739365"/>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01750" y="2256827"/>
                <a:ext cx="549690" cy="549690"/>
              </a:xfrm>
              <a:prstGeom prst="rect">
                <a:avLst/>
              </a:prstGeom>
            </p:spPr>
          </p:pic>
        </p:grpSp>
        <p:sp>
          <p:nvSpPr>
            <p:cNvPr id="37" name="Rectangle 36"/>
            <p:cNvSpPr/>
            <p:nvPr/>
          </p:nvSpPr>
          <p:spPr bwMode="auto">
            <a:xfrm>
              <a:off x="10335117" y="5151209"/>
              <a:ext cx="739365" cy="73936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38" name="Rectangle 37"/>
            <p:cNvSpPr/>
            <p:nvPr/>
          </p:nvSpPr>
          <p:spPr bwMode="auto">
            <a:xfrm>
              <a:off x="11166390" y="5151209"/>
              <a:ext cx="739365" cy="739365"/>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grpSp>
        <p:nvGrpSpPr>
          <p:cNvPr id="45" name="Group 44"/>
          <p:cNvGrpSpPr/>
          <p:nvPr/>
        </p:nvGrpSpPr>
        <p:grpSpPr>
          <a:xfrm>
            <a:off x="678393" y="1659446"/>
            <a:ext cx="1222822" cy="1255261"/>
            <a:chOff x="477568" y="1073442"/>
            <a:chExt cx="1247342" cy="1280432"/>
          </a:xfrm>
        </p:grpSpPr>
        <p:pic>
          <p:nvPicPr>
            <p:cNvPr id="46" name="Picture 45"/>
            <p:cNvPicPr>
              <a:picLocks noChangeAspect="1"/>
            </p:cNvPicPr>
            <p:nvPr/>
          </p:nvPicPr>
          <p:blipFill>
            <a:blip r:embed="rId9"/>
            <a:stretch>
              <a:fillRect/>
            </a:stretch>
          </p:blipFill>
          <p:spPr>
            <a:xfrm>
              <a:off x="477568" y="1073442"/>
              <a:ext cx="1247342" cy="910893"/>
            </a:xfrm>
            <a:prstGeom prst="rect">
              <a:avLst/>
            </a:prstGeom>
          </p:spPr>
        </p:pic>
        <p:sp>
          <p:nvSpPr>
            <p:cNvPr id="47" name="TextBox 46"/>
            <p:cNvSpPr txBox="1"/>
            <p:nvPr/>
          </p:nvSpPr>
          <p:spPr>
            <a:xfrm>
              <a:off x="509533" y="2044308"/>
              <a:ext cx="1197254" cy="309566"/>
            </a:xfrm>
            <a:prstGeom prst="rect">
              <a:avLst/>
            </a:prstGeom>
            <a:noFill/>
          </p:spPr>
          <p:txBody>
            <a:bodyPr wrap="none" rtlCol="0">
              <a:spAutoFit/>
            </a:bodyPr>
            <a:lstStyle/>
            <a:p>
              <a:pPr algn="ctr"/>
              <a:r>
                <a:rPr lang="en-US" sz="1372" b="1" dirty="0">
                  <a:solidFill>
                    <a:schemeClr val="bg1"/>
                  </a:solidFill>
                  <a:cs typeface="Segoe UI Light" panose="020B0502040204020203" pitchFamily="34" charset="0"/>
                </a:rPr>
                <a:t>Customer </a:t>
              </a:r>
              <a:r>
                <a:rPr lang="en-US" sz="1372" b="1" dirty="0" smtClean="0">
                  <a:solidFill>
                    <a:schemeClr val="bg1"/>
                  </a:solidFill>
                  <a:cs typeface="Segoe UI Light" panose="020B0502040204020203" pitchFamily="34" charset="0"/>
                </a:rPr>
                <a:t>Site</a:t>
              </a:r>
              <a:endParaRPr lang="en-US" sz="1372" b="1" dirty="0">
                <a:solidFill>
                  <a:schemeClr val="bg1"/>
                </a:solidFill>
                <a:cs typeface="Segoe UI Light" panose="020B0502040204020203" pitchFamily="34" charset="0"/>
              </a:endParaRPr>
            </a:p>
          </p:txBody>
        </p:sp>
      </p:grpSp>
      <p:grpSp>
        <p:nvGrpSpPr>
          <p:cNvPr id="48" name="Group 47"/>
          <p:cNvGrpSpPr/>
          <p:nvPr/>
        </p:nvGrpSpPr>
        <p:grpSpPr>
          <a:xfrm>
            <a:off x="2444563" y="1657004"/>
            <a:ext cx="1329531" cy="1256968"/>
            <a:chOff x="5541483" y="1689735"/>
            <a:chExt cx="1356191" cy="1282173"/>
          </a:xfrm>
        </p:grpSpPr>
        <p:pic>
          <p:nvPicPr>
            <p:cNvPr id="49" name="Picture 48"/>
            <p:cNvPicPr>
              <a:picLocks noChangeAspect="1"/>
            </p:cNvPicPr>
            <p:nvPr/>
          </p:nvPicPr>
          <p:blipFill>
            <a:blip r:embed="rId10"/>
            <a:stretch>
              <a:fillRect/>
            </a:stretch>
          </p:blipFill>
          <p:spPr>
            <a:xfrm>
              <a:off x="5600239" y="1689735"/>
              <a:ext cx="1238673" cy="909814"/>
            </a:xfrm>
            <a:prstGeom prst="rect">
              <a:avLst/>
            </a:prstGeom>
          </p:spPr>
        </p:pic>
        <p:sp>
          <p:nvSpPr>
            <p:cNvPr id="50" name="TextBox 49"/>
            <p:cNvSpPr txBox="1"/>
            <p:nvPr/>
          </p:nvSpPr>
          <p:spPr>
            <a:xfrm>
              <a:off x="5541483" y="2662342"/>
              <a:ext cx="1356191" cy="309566"/>
            </a:xfrm>
            <a:prstGeom prst="rect">
              <a:avLst/>
            </a:prstGeom>
            <a:noFill/>
          </p:spPr>
          <p:txBody>
            <a:bodyPr wrap="none" rtlCol="0">
              <a:spAutoFit/>
            </a:bodyPr>
            <a:lstStyle/>
            <a:p>
              <a:pPr algn="ctr"/>
              <a:r>
                <a:rPr lang="en-US" sz="1372" b="1" dirty="0">
                  <a:solidFill>
                    <a:schemeClr val="bg1"/>
                  </a:solidFill>
                  <a:cs typeface="Segoe UI Light" panose="020B0502040204020203" pitchFamily="34" charset="0"/>
                </a:rPr>
                <a:t>Service Advisor</a:t>
              </a:r>
            </a:p>
          </p:txBody>
        </p:sp>
      </p:grpSp>
      <p:grpSp>
        <p:nvGrpSpPr>
          <p:cNvPr id="51" name="Group 50"/>
          <p:cNvGrpSpPr/>
          <p:nvPr/>
        </p:nvGrpSpPr>
        <p:grpSpPr>
          <a:xfrm>
            <a:off x="9354241" y="1623802"/>
            <a:ext cx="1318635" cy="1290171"/>
            <a:chOff x="8704373" y="1655866"/>
            <a:chExt cx="1345077" cy="1316042"/>
          </a:xfrm>
        </p:grpSpPr>
        <p:sp>
          <p:nvSpPr>
            <p:cNvPr id="53" name="TextBox 52"/>
            <p:cNvSpPr txBox="1"/>
            <p:nvPr/>
          </p:nvSpPr>
          <p:spPr>
            <a:xfrm>
              <a:off x="8715497" y="2662342"/>
              <a:ext cx="1333953" cy="309566"/>
            </a:xfrm>
            <a:prstGeom prst="rect">
              <a:avLst/>
            </a:prstGeom>
            <a:noFill/>
          </p:spPr>
          <p:txBody>
            <a:bodyPr wrap="none" rtlCol="0">
              <a:spAutoFit/>
            </a:bodyPr>
            <a:lstStyle/>
            <a:p>
              <a:pPr algn="ctr"/>
              <a:r>
                <a:rPr lang="en-US" sz="1372" b="1" dirty="0">
                  <a:solidFill>
                    <a:schemeClr val="bg1"/>
                  </a:solidFill>
                  <a:cs typeface="Segoe UI Light" panose="020B0502040204020203" pitchFamily="34" charset="0"/>
                </a:rPr>
                <a:t>Technician App</a:t>
              </a:r>
            </a:p>
          </p:txBody>
        </p:sp>
        <p:pic>
          <p:nvPicPr>
            <p:cNvPr id="54" name="Picture 53"/>
            <p:cNvPicPr>
              <a:picLocks noChangeAspect="1"/>
            </p:cNvPicPr>
            <p:nvPr/>
          </p:nvPicPr>
          <p:blipFill>
            <a:blip r:embed="rId11"/>
            <a:stretch>
              <a:fillRect/>
            </a:stretch>
          </p:blipFill>
          <p:spPr>
            <a:xfrm>
              <a:off x="8704373" y="1655866"/>
              <a:ext cx="1341232" cy="904858"/>
            </a:xfrm>
            <a:prstGeom prst="rect">
              <a:avLst/>
            </a:prstGeom>
          </p:spPr>
        </p:pic>
      </p:grpSp>
      <p:grpSp>
        <p:nvGrpSpPr>
          <p:cNvPr id="58" name="Group 57"/>
          <p:cNvGrpSpPr/>
          <p:nvPr/>
        </p:nvGrpSpPr>
        <p:grpSpPr>
          <a:xfrm>
            <a:off x="5480054" y="1659445"/>
            <a:ext cx="1222822" cy="1466408"/>
            <a:chOff x="5589940" y="1692224"/>
            <a:chExt cx="1247342" cy="1495813"/>
          </a:xfrm>
        </p:grpSpPr>
        <p:sp>
          <p:nvSpPr>
            <p:cNvPr id="59" name="TextBox 58"/>
            <p:cNvSpPr txBox="1"/>
            <p:nvPr/>
          </p:nvSpPr>
          <p:spPr>
            <a:xfrm>
              <a:off x="5634605" y="2663090"/>
              <a:ext cx="1158011" cy="524947"/>
            </a:xfrm>
            <a:prstGeom prst="rect">
              <a:avLst/>
            </a:prstGeom>
            <a:noFill/>
          </p:spPr>
          <p:txBody>
            <a:bodyPr wrap="none" rtlCol="0">
              <a:spAutoFit/>
            </a:bodyPr>
            <a:lstStyle/>
            <a:p>
              <a:pPr algn="ctr"/>
              <a:r>
                <a:rPr lang="en-US" sz="1372" b="1" dirty="0">
                  <a:solidFill>
                    <a:schemeClr val="bg1"/>
                  </a:solidFill>
                  <a:cs typeface="Segoe UI Light" panose="020B0502040204020203" pitchFamily="34" charset="0"/>
                </a:rPr>
                <a:t>Customer</a:t>
              </a:r>
              <a:br>
                <a:rPr lang="en-US" sz="1372" b="1" dirty="0">
                  <a:solidFill>
                    <a:schemeClr val="bg1"/>
                  </a:solidFill>
                  <a:cs typeface="Segoe UI Light" panose="020B0502040204020203" pitchFamily="34" charset="0"/>
                </a:rPr>
              </a:br>
              <a:r>
                <a:rPr lang="en-US" sz="1372" b="1" dirty="0">
                  <a:solidFill>
                    <a:schemeClr val="bg1"/>
                  </a:solidFill>
                  <a:cs typeface="Segoe UI Light" panose="020B0502040204020203" pitchFamily="34" charset="0"/>
                </a:rPr>
                <a:t>Appointment</a:t>
              </a:r>
            </a:p>
          </p:txBody>
        </p:sp>
        <p:grpSp>
          <p:nvGrpSpPr>
            <p:cNvPr id="69" name="Group 68"/>
            <p:cNvGrpSpPr/>
            <p:nvPr/>
          </p:nvGrpSpPr>
          <p:grpSpPr>
            <a:xfrm>
              <a:off x="5589940" y="1692224"/>
              <a:ext cx="1247342" cy="910893"/>
              <a:chOff x="4717731" y="1692224"/>
              <a:chExt cx="1247342" cy="910893"/>
            </a:xfrm>
          </p:grpSpPr>
          <p:pic>
            <p:nvPicPr>
              <p:cNvPr id="89" name="Picture 88"/>
              <p:cNvPicPr>
                <a:picLocks noChangeAspect="1"/>
              </p:cNvPicPr>
              <p:nvPr/>
            </p:nvPicPr>
            <p:blipFill>
              <a:blip r:embed="rId9"/>
              <a:stretch>
                <a:fillRect/>
              </a:stretch>
            </p:blipFill>
            <p:spPr>
              <a:xfrm>
                <a:off x="4717731" y="1692224"/>
                <a:ext cx="1247342" cy="910893"/>
              </a:xfrm>
              <a:prstGeom prst="rect">
                <a:avLst/>
              </a:prstGeom>
            </p:spPr>
          </p:pic>
          <p:sp>
            <p:nvSpPr>
              <p:cNvPr id="90" name="Rectangle 89"/>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5691444" y="2004349"/>
              <a:ext cx="138794" cy="303798"/>
              <a:chOff x="5691444" y="2004349"/>
              <a:chExt cx="138794" cy="303798"/>
            </a:xfrm>
          </p:grpSpPr>
          <p:sp>
            <p:nvSpPr>
              <p:cNvPr id="87" name="Rectangle 8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5913082" y="2004349"/>
              <a:ext cx="138794" cy="303798"/>
              <a:chOff x="5891187" y="2004349"/>
              <a:chExt cx="138794" cy="303798"/>
            </a:xfrm>
          </p:grpSpPr>
          <p:sp>
            <p:nvSpPr>
              <p:cNvPr id="85" name="Rectangle 84"/>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6134720" y="2004349"/>
              <a:ext cx="138794" cy="303798"/>
              <a:chOff x="6090930" y="2004349"/>
              <a:chExt cx="138794" cy="303798"/>
            </a:xfrm>
          </p:grpSpPr>
          <p:sp>
            <p:nvSpPr>
              <p:cNvPr id="83" name="Rectangle 82"/>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p:nvPr/>
          </p:nvGrpSpPr>
          <p:grpSpPr>
            <a:xfrm>
              <a:off x="6356358" y="2004349"/>
              <a:ext cx="138793" cy="303798"/>
              <a:chOff x="6290673" y="2004349"/>
              <a:chExt cx="138793" cy="303798"/>
            </a:xfrm>
          </p:grpSpPr>
          <p:sp>
            <p:nvSpPr>
              <p:cNvPr id="81" name="Rectangle 80"/>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4" name="Group 73"/>
            <p:cNvGrpSpPr/>
            <p:nvPr/>
          </p:nvGrpSpPr>
          <p:grpSpPr>
            <a:xfrm>
              <a:off x="6577994" y="2004349"/>
              <a:ext cx="138793" cy="303798"/>
              <a:chOff x="6490416" y="2004349"/>
              <a:chExt cx="138793" cy="303798"/>
            </a:xfrm>
          </p:grpSpPr>
          <p:sp>
            <p:nvSpPr>
              <p:cNvPr id="79" name="Rectangle 78"/>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75" name="Chevron 74"/>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Chevron 75"/>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Chevron 76"/>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Chevron 77"/>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6674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250"/>
                                        <p:tgtEl>
                                          <p:spTgt spid="30"/>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250"/>
                                        <p:tgtEl>
                                          <p:spTgt spid="21"/>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250"/>
                                        <p:tgtEl>
                                          <p:spTgt spid="24"/>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25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dirty="0" smtClean="0"/>
              <a:t>Benefits of App Services</a:t>
            </a:r>
            <a:endParaRPr lang="en-US" dirty="0"/>
          </a:p>
        </p:txBody>
      </p:sp>
      <p:sp>
        <p:nvSpPr>
          <p:cNvPr id="7" name="Content Placeholder 2"/>
          <p:cNvSpPr>
            <a:spLocks noGrp="1"/>
          </p:cNvSpPr>
          <p:nvPr>
            <p:ph idx="1"/>
          </p:nvPr>
        </p:nvSpPr>
        <p:spPr>
          <a:xfrm>
            <a:off x="1024128" y="2084832"/>
            <a:ext cx="9720073" cy="4224528"/>
          </a:xfrm>
          <a:prstGeom prst="rect">
            <a:avLst/>
          </a:prstGeom>
        </p:spPr>
        <p:txBody>
          <a:bodyPr>
            <a:normAutofit/>
          </a:bodyPr>
          <a:lstStyle/>
          <a:p>
            <a:pPr>
              <a:buFont typeface="Wingdings" panose="05000000000000000000" pitchFamily="2" charset="2"/>
              <a:buChar char="v"/>
            </a:pPr>
            <a:r>
              <a:rPr lang="en-US" sz="2400" dirty="0" smtClean="0"/>
              <a:t> Automatic OS patching</a:t>
            </a:r>
          </a:p>
          <a:p>
            <a:pPr>
              <a:buFont typeface="Wingdings" panose="05000000000000000000" pitchFamily="2" charset="2"/>
              <a:buChar char="v"/>
            </a:pPr>
            <a:r>
              <a:rPr lang="en-US" sz="2400" dirty="0" smtClean="0"/>
              <a:t> Enterprise-grade security</a:t>
            </a:r>
          </a:p>
          <a:p>
            <a:pPr>
              <a:buFont typeface="Wingdings" panose="05000000000000000000" pitchFamily="2" charset="2"/>
              <a:buChar char="v"/>
            </a:pPr>
            <a:r>
              <a:rPr lang="en-US" sz="2400" dirty="0" smtClean="0"/>
              <a:t> High availability</a:t>
            </a:r>
          </a:p>
          <a:p>
            <a:pPr lvl="2"/>
            <a:r>
              <a:rPr lang="en-US" sz="2000" dirty="0" smtClean="0"/>
              <a:t>Automated scale out/in</a:t>
            </a:r>
          </a:p>
          <a:p>
            <a:pPr lvl="2"/>
            <a:r>
              <a:rPr lang="en-US" sz="2000" dirty="0" smtClean="0"/>
              <a:t>Built-in load balancing</a:t>
            </a:r>
          </a:p>
          <a:p>
            <a:pPr>
              <a:buFont typeface="Wingdings" panose="05000000000000000000" pitchFamily="2" charset="2"/>
              <a:buChar char="v"/>
            </a:pPr>
            <a:r>
              <a:rPr lang="en-US" sz="2400" dirty="0" smtClean="0"/>
              <a:t> Supports many languages and platforms</a:t>
            </a:r>
          </a:p>
          <a:p>
            <a:pPr lvl="2"/>
            <a:r>
              <a:rPr lang="en-US" sz="2000" dirty="0" smtClean="0"/>
              <a:t>.NET, Node.js, Python, PHP, Ruby and much more</a:t>
            </a:r>
          </a:p>
          <a:p>
            <a:pPr>
              <a:buFont typeface="Wingdings" panose="05000000000000000000" pitchFamily="2" charset="2"/>
              <a:buChar char="v"/>
            </a:pPr>
            <a:r>
              <a:rPr lang="en-US" sz="2400" dirty="0" smtClean="0"/>
              <a:t> Easy continuous deployment</a:t>
            </a:r>
          </a:p>
          <a:p>
            <a:pPr lvl="2"/>
            <a:r>
              <a:rPr lang="en-US" sz="2000" dirty="0" smtClean="0"/>
              <a:t>Continuous delivery from third-party source control providers</a:t>
            </a:r>
          </a:p>
          <a:p>
            <a:pPr lvl="2"/>
            <a:r>
              <a:rPr lang="en-US" sz="2000" dirty="0" smtClean="0"/>
              <a:t>Built-in </a:t>
            </a:r>
            <a:r>
              <a:rPr lang="en-US" sz="2000" dirty="0" err="1" smtClean="0"/>
              <a:t>Git</a:t>
            </a:r>
            <a:r>
              <a:rPr lang="en-US" sz="2000" dirty="0" smtClean="0"/>
              <a:t> repo</a:t>
            </a:r>
            <a:endParaRPr lang="en-US" sz="2000"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9</a:t>
            </a:fld>
            <a:endParaRPr lang="en-US" dirty="0"/>
          </a:p>
        </p:txBody>
      </p:sp>
    </p:spTree>
    <p:extLst>
      <p:ext uri="{BB962C8B-B14F-4D97-AF65-F5344CB8AC3E}">
        <p14:creationId xmlns:p14="http://schemas.microsoft.com/office/powerpoint/2010/main" val="872226703"/>
      </p:ext>
    </p:extLst>
  </p:cSld>
  <p:clrMapOvr>
    <a:masterClrMapping/>
  </p:clrMapOvr>
  <p:timing>
    <p:tnLst>
      <p:par>
        <p:cTn id="1" dur="indefinite" restart="never" nodeType="tmRoot"/>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4.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1662</TotalTime>
  <Words>1462</Words>
  <Application>Microsoft Office PowerPoint</Application>
  <PresentationFormat>Widescreen</PresentationFormat>
  <Paragraphs>469</Paragraphs>
  <Slides>44</Slides>
  <Notes>16</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44</vt:i4>
      </vt:variant>
    </vt:vector>
  </HeadingPairs>
  <TitlesOfParts>
    <vt:vector size="62" baseType="lpstr">
      <vt:lpstr>Arial Unicode MS</vt:lpstr>
      <vt:lpstr>ＭＳ Ｐゴシック</vt:lpstr>
      <vt:lpstr>Arial</vt:lpstr>
      <vt:lpstr>Avenir LT Pro 45 Book</vt:lpstr>
      <vt:lpstr>Calibri</vt:lpstr>
      <vt:lpstr>Consolas</vt:lpstr>
      <vt:lpstr>Segoe UI</vt:lpstr>
      <vt:lpstr>Segoe UI Light</vt:lpstr>
      <vt:lpstr>Segoe UI Semilight</vt:lpstr>
      <vt:lpstr>Times New Roman</vt:lpstr>
      <vt:lpstr>Tw Cen MT</vt:lpstr>
      <vt:lpstr>Tw Cen MT Condensed</vt:lpstr>
      <vt:lpstr>Wingdings</vt:lpstr>
      <vt:lpstr>Wingdings 3</vt:lpstr>
      <vt:lpstr>5-30629_Build_Template_DARK BLUE</vt:lpstr>
      <vt:lpstr>1_Azure Event</vt:lpstr>
      <vt:lpstr>1_BUILD CHARCOAL BACKGROUND</vt:lpstr>
      <vt:lpstr>Integral</vt:lpstr>
      <vt:lpstr>Azure App Service to Create Web and Mobile Apps</vt:lpstr>
      <vt:lpstr>About Me</vt:lpstr>
      <vt:lpstr>PowerPoint Presentation</vt:lpstr>
      <vt:lpstr>One Integrated Offering</vt:lpstr>
      <vt:lpstr>Azure App Service</vt:lpstr>
      <vt:lpstr>Azure App Service</vt:lpstr>
      <vt:lpstr>PowerPoint Presentation</vt:lpstr>
      <vt:lpstr>PowerPoint Presentation</vt:lpstr>
      <vt:lpstr>Benefits of App Services</vt:lpstr>
      <vt:lpstr>PowerPoint Presentation</vt:lpstr>
      <vt:lpstr>PowerPoint Presentation</vt:lpstr>
      <vt:lpstr>PowerPoint Presentation</vt:lpstr>
      <vt:lpstr>PowerPoint Presentation</vt:lpstr>
      <vt:lpstr>PowerPoint Presentation</vt:lpstr>
      <vt:lpstr>Azure Mobile Apps</vt:lpstr>
      <vt:lpstr>Structured Storage</vt:lpstr>
      <vt:lpstr>PowerPoint Presentation</vt:lpstr>
      <vt:lpstr>PowerPoint Presentation</vt:lpstr>
      <vt:lpstr>PowerPoint Presentation</vt:lpstr>
      <vt:lpstr>PowerPoint Presentation</vt:lpstr>
      <vt:lpstr>PowerPoint Presentation</vt:lpstr>
      <vt:lpstr>BUILT-IN API CONNECTORS</vt:lpstr>
      <vt:lpstr>Example Logic App</vt:lpstr>
      <vt:lpstr>PowerPoint Presentation</vt:lpstr>
      <vt:lpstr>PowerPoint Presentation</vt:lpstr>
      <vt:lpstr>PowerPoint Presentation</vt:lpstr>
      <vt:lpstr>Benefits of API Apps</vt:lpstr>
      <vt:lpstr>Consuming API Apps</vt:lpstr>
      <vt:lpstr>PowerPoint Presentation</vt:lpstr>
      <vt:lpstr>PowerPoint Presentation</vt:lpstr>
      <vt:lpstr>Continuous integration </vt:lpstr>
      <vt:lpstr>Continuous Deployment for Web Apps</vt:lpstr>
      <vt:lpstr>PowerPoint Presentation</vt:lpstr>
      <vt:lpstr>PowerPoint Presentation</vt:lpstr>
      <vt:lpstr>PowerPoint Presentation</vt:lpstr>
      <vt:lpstr>PowerPoint Presentation</vt:lpstr>
      <vt:lpstr>Source Control for Web/API/Mobile Apps</vt:lpstr>
      <vt:lpstr>PowerPoint Presentation</vt:lpstr>
      <vt:lpstr>App Service Plans</vt:lpstr>
      <vt:lpstr>App Service Plan Pricing Tiers</vt:lpstr>
      <vt:lpstr>Summary</vt:lpstr>
      <vt:lpstr>Resources</vt:lpstr>
      <vt:lpstr>PowerPoint Presentation</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Ken Cenerelli</cp:lastModifiedBy>
  <cp:revision>256</cp:revision>
  <dcterms:created xsi:type="dcterms:W3CDTF">2016-02-28T14:54:44Z</dcterms:created>
  <dcterms:modified xsi:type="dcterms:W3CDTF">2016-08-26T19:00:31Z</dcterms:modified>
</cp:coreProperties>
</file>